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91" r:id="rId2"/>
    <p:sldId id="299" r:id="rId3"/>
    <p:sldId id="300" r:id="rId4"/>
    <p:sldId id="303" r:id="rId5"/>
    <p:sldId id="304" r:id="rId6"/>
    <p:sldId id="281" r:id="rId7"/>
    <p:sldId id="309" r:id="rId8"/>
    <p:sldId id="308" r:id="rId9"/>
    <p:sldId id="301" r:id="rId10"/>
    <p:sldId id="302" r:id="rId11"/>
    <p:sldId id="305" r:id="rId12"/>
    <p:sldId id="307" r:id="rId13"/>
    <p:sldId id="257" r:id="rId14"/>
    <p:sldId id="259" r:id="rId15"/>
    <p:sldId id="264" r:id="rId16"/>
    <p:sldId id="310" r:id="rId17"/>
    <p:sldId id="311" r:id="rId18"/>
    <p:sldId id="313" r:id="rId19"/>
    <p:sldId id="292" r:id="rId20"/>
    <p:sldId id="280" r:id="rId21"/>
    <p:sldId id="312" r:id="rId22"/>
    <p:sldId id="285" r:id="rId23"/>
    <p:sldId id="289" r:id="rId24"/>
    <p:sldId id="293" r:id="rId25"/>
    <p:sldId id="286" r:id="rId26"/>
    <p:sldId id="290" r:id="rId27"/>
    <p:sldId id="298" r:id="rId28"/>
    <p:sldId id="287" r:id="rId29"/>
    <p:sldId id="288" r:id="rId30"/>
    <p:sldId id="297" r:id="rId31"/>
    <p:sldId id="272" r:id="rId32"/>
    <p:sldId id="274" r:id="rId33"/>
    <p:sldId id="276" r:id="rId34"/>
    <p:sldId id="277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97" autoAdjust="0"/>
  </p:normalViewPr>
  <p:slideViewPr>
    <p:cSldViewPr>
      <p:cViewPr varScale="1">
        <p:scale>
          <a:sx n="97" d="100"/>
          <a:sy n="97" d="100"/>
        </p:scale>
        <p:origin x="-90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TPS-CLUSTER_SHARE_SERVER\SHARE\TRUSTED\BURNETT%20CENTER\PandE\Projects\Wichita_August2010_SchoolReport\Wichita_SchoolReport_August2010Renee.xlsm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E:\2010-2011%20intensive%20support%20year\Franklin\Franklin_Demographics_-_Working_File.xls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E:\2010-2011%20intensive%20support%20year\Franklin\Franklin_Demographics_-_Working_Fil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TPS-CLUSTER_SHARE_SERVER\SHARE\TRUSTED\BURNETT%20CENTER\PandE\Projects\Wichita_August2010_SchoolReport\Wichita_SchoolReport_August2010Renee.xlsm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2010-2011%20intensive%20support%20year\Franklin\Franklin_Demographics_-_Working_File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brady\Desktop\SCHOOL%20STAT%20%202009-2010%20Data%20Charts%20and%20Working%20Files%20-%20SESSION%201\CHART%20FILES\Certified%20Absences%202009-2010%20-%20Working%20Fil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brady\Desktop\SCHOOL%20STAT%20%202009-2010%20Data%20Charts%20and%20Working%20Files%20-%20SESSION%201\CHART%20FILES\BUILDING%20-%20Student%20ATTENDANCE%20and%20TARDY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lbrady\Desktop\SCHOOL%20STAT%20%202009-2010%20Data%20Charts%20and%20Working%20Files%20-%20SESSION%201\CHART%20FILES\BUILDING%20-%20Student%20ATTENDANCE%20and%20TARDY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2010-2011%20intensive%20support%20year\Franklin\Franklin_Demographics_.xls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E:\2010-2011%20intensive%20support%20year\Franklin\Franklin_Demographics_-_Working_File.xls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E:\2010-2011%20intensive%20support%20year\Franklin\Franklin_Demographics_-_Working_Fil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PercentProf!$U$5</c:f>
              <c:strCache>
                <c:ptCount val="1"/>
                <c:pt idx="0">
                  <c:v>Annual Reading Target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0"/>
              <c:layout>
                <c:manualLayout>
                  <c:x val="-5.3273088931752977E-2"/>
                  <c:y val="-6.0952287485312021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9034492989595238E-2"/>
                  <c:y val="-5.9251099356419409E-2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sz="1200" b="1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dLblPos val="t"/>
            <c:showVal val="1"/>
          </c:dLbls>
          <c:cat>
            <c:strRef>
              <c:f>PercentProf!$T$6:$T$10</c:f>
              <c:strCache>
                <c:ptCount val="5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</c:strCache>
            </c:strRef>
          </c:cat>
          <c:val>
            <c:numRef>
              <c:f>PercentProf!$U$6:$U$10</c:f>
              <c:numCache>
                <c:formatCode>0.0%</c:formatCode>
                <c:ptCount val="5"/>
                <c:pt idx="0">
                  <c:v>0.63400000000000123</c:v>
                </c:pt>
                <c:pt idx="1">
                  <c:v>0.69500000000000084</c:v>
                </c:pt>
                <c:pt idx="2">
                  <c:v>0.75600000000000123</c:v>
                </c:pt>
                <c:pt idx="3">
                  <c:v>0.79700000000000004</c:v>
                </c:pt>
                <c:pt idx="4">
                  <c:v>0.83700000000000063</c:v>
                </c:pt>
              </c:numCache>
            </c:numRef>
          </c:val>
        </c:ser>
        <c:ser>
          <c:idx val="1"/>
          <c:order val="1"/>
          <c:tx>
            <c:strRef>
              <c:f>PercentProf!$V$5</c:f>
              <c:strCache>
                <c:ptCount val="1"/>
                <c:pt idx="0">
                  <c:v>% Proficient at Franklin 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</a:ln>
          </c:spPr>
          <c:marker>
            <c:symbol val="circle"/>
            <c:size val="11"/>
            <c:spPr>
              <a:solidFill>
                <a:schemeClr val="tx2">
                  <a:lumMod val="75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5.3032302892565726E-2"/>
                  <c:y val="6.6132737283336976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6446086344038927E-2"/>
                  <c:y val="6.9542723359992509E-2"/>
                </c:manualLayout>
              </c:layout>
              <c:dLblPos val="r"/>
              <c:showVal val="1"/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dLblPos val="b"/>
            <c:showVal val="1"/>
          </c:dLbls>
          <c:cat>
            <c:strRef>
              <c:f>PercentProf!$T$6:$T$10</c:f>
              <c:strCache>
                <c:ptCount val="5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</c:strCache>
            </c:strRef>
          </c:cat>
          <c:val>
            <c:numRef>
              <c:f>PercentProf!$V$6:$V$10</c:f>
              <c:numCache>
                <c:formatCode>0.0%</c:formatCode>
                <c:ptCount val="5"/>
                <c:pt idx="0">
                  <c:v>0.5850000000000003</c:v>
                </c:pt>
                <c:pt idx="1">
                  <c:v>0.60900000000000065</c:v>
                </c:pt>
                <c:pt idx="2">
                  <c:v>0.70900000000000063</c:v>
                </c:pt>
                <c:pt idx="3">
                  <c:v>0.65100000000000124</c:v>
                </c:pt>
                <c:pt idx="4">
                  <c:v>0.57100000000000062</c:v>
                </c:pt>
              </c:numCache>
            </c:numRef>
          </c:val>
        </c:ser>
        <c:marker val="1"/>
        <c:axId val="102045952"/>
        <c:axId val="102055936"/>
      </c:lineChart>
      <c:catAx>
        <c:axId val="10204595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2055936"/>
        <c:crosses val="autoZero"/>
        <c:auto val="1"/>
        <c:lblAlgn val="ctr"/>
        <c:lblOffset val="100"/>
      </c:catAx>
      <c:valAx>
        <c:axId val="102055936"/>
        <c:scaling>
          <c:orientation val="minMax"/>
          <c:max val="1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US" sz="1200">
                    <a:latin typeface="Arial" pitchFamily="34" charset="0"/>
                    <a:cs typeface="Arial" pitchFamily="34" charset="0"/>
                  </a:rPr>
                  <a:t>%</a:t>
                </a:r>
                <a:r>
                  <a:rPr lang="en-US" sz="1200" baseline="0">
                    <a:latin typeface="Arial" pitchFamily="34" charset="0"/>
                    <a:cs typeface="Arial" pitchFamily="34" charset="0"/>
                  </a:rPr>
                  <a:t> Proficient</a:t>
                </a:r>
                <a:endParaRPr lang="en-US" sz="120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0%" sourceLinked="0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2045952"/>
        <c:crosses val="autoZero"/>
        <c:crossBetween val="between"/>
        <c:majorUnit val="0.2"/>
      </c:valAx>
    </c:plotArea>
    <c:legend>
      <c:legendPos val="b"/>
      <c:layout/>
      <c:txPr>
        <a:bodyPr/>
        <a:lstStyle/>
        <a:p>
          <a:pPr>
            <a:defRPr sz="1200" b="1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5212488949830191"/>
          <c:y val="0.34368537532808485"/>
          <c:w val="0.66536555193374569"/>
          <c:h val="0.48462211023622082"/>
        </c:manualLayout>
      </c:layout>
      <c:lineChart>
        <c:grouping val="standard"/>
        <c:ser>
          <c:idx val="0"/>
          <c:order val="0"/>
          <c:tx>
            <c:strRef>
              <c:f>Sheet2!$G$83</c:f>
              <c:strCache>
                <c:ptCount val="1"/>
                <c:pt idx="0">
                  <c:v>Present</c:v>
                </c:pt>
              </c:strCache>
            </c:strRef>
          </c:tx>
          <c:marker>
            <c:symbol val="none"/>
          </c:marker>
          <c:cat>
            <c:strRef>
              <c:f>Sheet2!$H$82:$Q$82</c:f>
              <c:strCache>
                <c:ptCount val="10"/>
                <c:pt idx="0">
                  <c:v>Not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Always</c:v>
                </c:pt>
              </c:strCache>
            </c:strRef>
          </c:cat>
          <c:val>
            <c:numRef>
              <c:f>Sheet2!$H$83:$Q$83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5</c:v>
                </c:pt>
                <c:pt idx="7">
                  <c:v>7</c:v>
                </c:pt>
                <c:pt idx="8">
                  <c:v>4</c:v>
                </c:pt>
                <c:pt idx="9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Sheet2!$G$84</c:f>
              <c:strCache>
                <c:ptCount val="1"/>
                <c:pt idx="0">
                  <c:v>Important</c:v>
                </c:pt>
              </c:strCache>
            </c:strRef>
          </c:tx>
          <c:marker>
            <c:symbol val="none"/>
          </c:marker>
          <c:cat>
            <c:strRef>
              <c:f>Sheet2!$H$82:$Q$82</c:f>
              <c:strCache>
                <c:ptCount val="10"/>
                <c:pt idx="0">
                  <c:v>Not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Always</c:v>
                </c:pt>
              </c:strCache>
            </c:strRef>
          </c:cat>
          <c:val>
            <c:numRef>
              <c:f>Sheet2!$H$84:$Q$84</c:f>
              <c:numCache>
                <c:formatCode>General</c:formatCode>
                <c:ptCount val="10"/>
                <c:pt idx="4">
                  <c:v>2</c:v>
                </c:pt>
                <c:pt idx="6">
                  <c:v>4</c:v>
                </c:pt>
                <c:pt idx="7">
                  <c:v>3</c:v>
                </c:pt>
                <c:pt idx="8">
                  <c:v>2</c:v>
                </c:pt>
                <c:pt idx="9">
                  <c:v>18</c:v>
                </c:pt>
              </c:numCache>
            </c:numRef>
          </c:val>
        </c:ser>
        <c:marker val="1"/>
        <c:axId val="102561280"/>
        <c:axId val="102562816"/>
      </c:lineChart>
      <c:catAx>
        <c:axId val="10256128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562816"/>
        <c:crosses val="autoZero"/>
        <c:auto val="1"/>
        <c:lblAlgn val="ctr"/>
        <c:lblOffset val="100"/>
      </c:catAx>
      <c:valAx>
        <c:axId val="10256281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56128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3478347861763534"/>
          <c:y val="0.31995860197759629"/>
          <c:w val="0.69066976906259303"/>
          <c:h val="0.52259707323440763"/>
        </c:manualLayout>
      </c:layout>
      <c:lineChart>
        <c:grouping val="standard"/>
        <c:ser>
          <c:idx val="0"/>
          <c:order val="0"/>
          <c:tx>
            <c:strRef>
              <c:f>Sheet2!$G$89</c:f>
              <c:strCache>
                <c:ptCount val="1"/>
                <c:pt idx="0">
                  <c:v>Present</c:v>
                </c:pt>
              </c:strCache>
            </c:strRef>
          </c:tx>
          <c:marker>
            <c:symbol val="none"/>
          </c:marker>
          <c:cat>
            <c:strRef>
              <c:f>Sheet2!$H$88:$Q$88</c:f>
              <c:strCache>
                <c:ptCount val="10"/>
                <c:pt idx="0">
                  <c:v>Not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Always</c:v>
                </c:pt>
              </c:strCache>
            </c:strRef>
          </c:cat>
          <c:val>
            <c:numRef>
              <c:f>Sheet2!$H$89:$Q$89</c:f>
              <c:numCache>
                <c:formatCode>General</c:formatCode>
                <c:ptCount val="10"/>
                <c:pt idx="1">
                  <c:v>2</c:v>
                </c:pt>
                <c:pt idx="2">
                  <c:v>4</c:v>
                </c:pt>
                <c:pt idx="3">
                  <c:v>1</c:v>
                </c:pt>
                <c:pt idx="4">
                  <c:v>3</c:v>
                </c:pt>
                <c:pt idx="5">
                  <c:v>1</c:v>
                </c:pt>
                <c:pt idx="6">
                  <c:v>10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Sheet2!$G$90</c:f>
              <c:strCache>
                <c:ptCount val="1"/>
                <c:pt idx="0">
                  <c:v>Important</c:v>
                </c:pt>
              </c:strCache>
            </c:strRef>
          </c:tx>
          <c:marker>
            <c:symbol val="none"/>
          </c:marker>
          <c:cat>
            <c:strRef>
              <c:f>Sheet2!$H$88:$Q$88</c:f>
              <c:strCache>
                <c:ptCount val="10"/>
                <c:pt idx="0">
                  <c:v>Not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Always</c:v>
                </c:pt>
              </c:strCache>
            </c:strRef>
          </c:cat>
          <c:val>
            <c:numRef>
              <c:f>Sheet2!$H$90:$Q$90</c:f>
              <c:numCache>
                <c:formatCode>General</c:formatCode>
                <c:ptCount val="10"/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1</c:v>
                </c:pt>
                <c:pt idx="8">
                  <c:v>7</c:v>
                </c:pt>
                <c:pt idx="9">
                  <c:v>17</c:v>
                </c:pt>
              </c:numCache>
            </c:numRef>
          </c:val>
        </c:ser>
        <c:marker val="1"/>
        <c:axId val="102669696"/>
        <c:axId val="102675584"/>
      </c:lineChart>
      <c:catAx>
        <c:axId val="10266969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675584"/>
        <c:crosses val="autoZero"/>
        <c:auto val="1"/>
        <c:lblAlgn val="ctr"/>
        <c:lblOffset val="100"/>
      </c:catAx>
      <c:valAx>
        <c:axId val="10267558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66969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PercentProf!$Z$5</c:f>
              <c:strCache>
                <c:ptCount val="1"/>
                <c:pt idx="0">
                  <c:v>Annual Math Target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12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dLbl>
              <c:idx val="0"/>
              <c:layout>
                <c:manualLayout>
                  <c:x val="-5.1136348341072745E-2"/>
                  <c:y val="-6.5423281662436675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9034087085268324E-2"/>
                  <c:y val="4.4049610119257142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5.1175886668012517E-2"/>
                  <c:y val="7.0268848162619746E-2"/>
                </c:manualLayout>
              </c:layout>
              <c:dLblPos val="r"/>
              <c:showVal val="1"/>
            </c:dLbl>
            <c:txPr>
              <a:bodyPr/>
              <a:lstStyle/>
              <a:p>
                <a:pPr>
                  <a:defRPr sz="1200" b="1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dLblPos val="t"/>
            <c:showVal val="1"/>
          </c:dLbls>
          <c:cat>
            <c:strRef>
              <c:f>PercentProf!$Y$6:$Y$10</c:f>
              <c:strCache>
                <c:ptCount val="5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</c:strCache>
            </c:strRef>
          </c:cat>
          <c:val>
            <c:numRef>
              <c:f>PercentProf!$Z$6:$Z$10</c:f>
              <c:numCache>
                <c:formatCode>0.0%</c:formatCode>
                <c:ptCount val="5"/>
                <c:pt idx="0">
                  <c:v>0.60100000000000064</c:v>
                </c:pt>
                <c:pt idx="1">
                  <c:v>0.6680000000000017</c:v>
                </c:pt>
                <c:pt idx="2">
                  <c:v>0.73400000000000065</c:v>
                </c:pt>
                <c:pt idx="3">
                  <c:v>0.77800000000000158</c:v>
                </c:pt>
                <c:pt idx="4">
                  <c:v>0.82299999999999995</c:v>
                </c:pt>
              </c:numCache>
            </c:numRef>
          </c:val>
        </c:ser>
        <c:ser>
          <c:idx val="1"/>
          <c:order val="1"/>
          <c:tx>
            <c:strRef>
              <c:f>PercentProf!$AA$5</c:f>
              <c:strCache>
                <c:ptCount val="1"/>
                <c:pt idx="0">
                  <c:v>% Proficient at Franklin </c:v>
                </c:pt>
              </c:strCache>
            </c:strRef>
          </c:tx>
          <c:spPr>
            <a:ln>
              <a:solidFill>
                <a:schemeClr val="tx2">
                  <a:lumMod val="75000"/>
                </a:schemeClr>
              </a:solidFill>
            </a:ln>
          </c:spPr>
          <c:marker>
            <c:symbol val="circle"/>
            <c:size val="11"/>
            <c:spPr>
              <a:solidFill>
                <a:schemeClr val="tx2">
                  <a:lumMod val="75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5.0895585167238723E-2"/>
                  <c:y val="6.3938422374871781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4.4247762298943401E-2"/>
                  <c:y val="-5.9151476122346475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5.3065986943939825E-2"/>
                  <c:y val="-5.2458390142149924E-2"/>
                </c:manualLayout>
              </c:layout>
              <c:dLblPos val="r"/>
              <c:showVal val="1"/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2">
                        <a:lumMod val="75000"/>
                      </a:schemeClr>
                    </a:solidFill>
                    <a:latin typeface="Arial" pitchFamily="34" charset="0"/>
                    <a:cs typeface="Arial" pitchFamily="34" charset="0"/>
                  </a:defRPr>
                </a:pPr>
                <a:endParaRPr lang="en-US"/>
              </a:p>
            </c:txPr>
            <c:dLblPos val="b"/>
            <c:showVal val="1"/>
          </c:dLbls>
          <c:cat>
            <c:strRef>
              <c:f>PercentProf!$Y$6:$Y$10</c:f>
              <c:strCache>
                <c:ptCount val="5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</c:strCache>
            </c:strRef>
          </c:cat>
          <c:val>
            <c:numRef>
              <c:f>PercentProf!$AA$6:$AA$10</c:f>
              <c:numCache>
                <c:formatCode>0.0%</c:formatCode>
                <c:ptCount val="5"/>
                <c:pt idx="0">
                  <c:v>0.46400000000000002</c:v>
                </c:pt>
                <c:pt idx="1">
                  <c:v>0.74300000000000122</c:v>
                </c:pt>
                <c:pt idx="2">
                  <c:v>0.77600000000000136</c:v>
                </c:pt>
                <c:pt idx="3">
                  <c:v>0.71800000000000064</c:v>
                </c:pt>
                <c:pt idx="4">
                  <c:v>0.63400000000000134</c:v>
                </c:pt>
              </c:numCache>
            </c:numRef>
          </c:val>
        </c:ser>
        <c:marker val="1"/>
        <c:axId val="101690752"/>
        <c:axId val="102093952"/>
      </c:lineChart>
      <c:catAx>
        <c:axId val="10169075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2093952"/>
        <c:crosses val="autoZero"/>
        <c:auto val="1"/>
        <c:lblAlgn val="ctr"/>
        <c:lblOffset val="100"/>
      </c:catAx>
      <c:valAx>
        <c:axId val="102093952"/>
        <c:scaling>
          <c:orientation val="minMax"/>
          <c:max val="1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US" sz="1200">
                    <a:latin typeface="Arial" pitchFamily="34" charset="0"/>
                    <a:cs typeface="Arial" pitchFamily="34" charset="0"/>
                  </a:rPr>
                  <a:t>% Proficient</a:t>
                </a:r>
              </a:p>
            </c:rich>
          </c:tx>
          <c:layout/>
        </c:title>
        <c:numFmt formatCode="0%" sourceLinked="0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101690752"/>
        <c:crosses val="autoZero"/>
        <c:crossBetween val="between"/>
        <c:majorUnit val="0.2"/>
      </c:valAx>
    </c:plotArea>
    <c:legend>
      <c:legendPos val="b"/>
      <c:layout>
        <c:manualLayout>
          <c:xMode val="edge"/>
          <c:yMode val="edge"/>
          <c:x val="7.4757890840568095E-2"/>
          <c:y val="0.93695097860753662"/>
          <c:w val="0.92303138371652749"/>
          <c:h val="6.3048923787926425E-2"/>
        </c:manualLayout>
      </c:layout>
      <c:txPr>
        <a:bodyPr/>
        <a:lstStyle/>
        <a:p>
          <a:pPr>
            <a:defRPr sz="1200" b="1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1129634186351728"/>
          <c:y val="0.29701482167670268"/>
          <c:w val="0.72450569663044351"/>
          <c:h val="0.54359273521466756"/>
        </c:manualLayout>
      </c:layout>
      <c:lineChart>
        <c:grouping val="standard"/>
        <c:ser>
          <c:idx val="0"/>
          <c:order val="0"/>
          <c:tx>
            <c:strRef>
              <c:f>Sheet2!$G$102</c:f>
              <c:strCache>
                <c:ptCount val="1"/>
                <c:pt idx="0">
                  <c:v>Present</c:v>
                </c:pt>
              </c:strCache>
            </c:strRef>
          </c:tx>
          <c:marker>
            <c:symbol val="none"/>
          </c:marker>
          <c:cat>
            <c:strRef>
              <c:f>Sheet2!$H$101:$Q$101</c:f>
              <c:strCache>
                <c:ptCount val="10"/>
                <c:pt idx="0">
                  <c:v>Not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Always</c:v>
                </c:pt>
              </c:strCache>
            </c:strRef>
          </c:cat>
          <c:val>
            <c:numRef>
              <c:f>Sheet2!$H$102:$Q$102</c:f>
              <c:numCache>
                <c:formatCode>General</c:formatCode>
                <c:ptCount val="10"/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  <c:pt idx="6">
                  <c:v>8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Sheet2!$G$103</c:f>
              <c:strCache>
                <c:ptCount val="1"/>
                <c:pt idx="0">
                  <c:v>Important</c:v>
                </c:pt>
              </c:strCache>
            </c:strRef>
          </c:tx>
          <c:marker>
            <c:symbol val="none"/>
          </c:marker>
          <c:cat>
            <c:strRef>
              <c:f>Sheet2!$H$101:$Q$101</c:f>
              <c:strCache>
                <c:ptCount val="10"/>
                <c:pt idx="0">
                  <c:v>Not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Always</c:v>
                </c:pt>
              </c:strCache>
            </c:strRef>
          </c:cat>
          <c:val>
            <c:numRef>
              <c:f>Sheet2!$H$103:$Q$103</c:f>
              <c:numCache>
                <c:formatCode>General</c:formatCode>
                <c:ptCount val="10"/>
                <c:pt idx="2">
                  <c:v>1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  <c:pt idx="9">
                  <c:v>19</c:v>
                </c:pt>
              </c:numCache>
            </c:numRef>
          </c:val>
        </c:ser>
        <c:marker val="1"/>
        <c:axId val="102184064"/>
        <c:axId val="102185600"/>
      </c:lineChart>
      <c:catAx>
        <c:axId val="10218406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185600"/>
        <c:crosses val="autoZero"/>
        <c:auto val="1"/>
        <c:lblAlgn val="ctr"/>
        <c:lblOffset val="100"/>
      </c:catAx>
      <c:valAx>
        <c:axId val="1021856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18406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000"/>
          </a:pPr>
          <a:endParaRPr lang="en-US"/>
        </a:p>
      </c:txPr>
    </c:legend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r>
              <a:rPr lang="en-US" baseline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 Minutes Absent per Day per Certified Employee by Month and Absence Type 2009-2010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'Certified Abs Values (3)'!$C$1</c:f>
              <c:strCache>
                <c:ptCount val="1"/>
                <c:pt idx="0">
                  <c:v>Total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square"/>
            <c:size val="7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cat>
            <c:multiLvlStrRef>
              <c:f>'Certified Abs Values (3)'!$A$338:$B$347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 Elementary School</c:v>
                  </c:pt>
                </c:lvl>
              </c:multiLvlStrCache>
            </c:multiLvlStrRef>
          </c:cat>
          <c:val>
            <c:numRef>
              <c:f>'Certified Abs Values (3)'!$C$338:$C$347</c:f>
              <c:numCache>
                <c:formatCode>0.0</c:formatCode>
                <c:ptCount val="10"/>
                <c:pt idx="0">
                  <c:v>3.4954354467836399</c:v>
                </c:pt>
                <c:pt idx="1">
                  <c:v>27.428642835323974</c:v>
                </c:pt>
                <c:pt idx="2">
                  <c:v>29.060223051503446</c:v>
                </c:pt>
                <c:pt idx="3">
                  <c:v>23.714473367928932</c:v>
                </c:pt>
                <c:pt idx="4">
                  <c:v>27.591294601374852</c:v>
                </c:pt>
                <c:pt idx="5">
                  <c:v>29.508328965847664</c:v>
                </c:pt>
                <c:pt idx="6">
                  <c:v>19.639134899831387</c:v>
                </c:pt>
                <c:pt idx="7">
                  <c:v>17.355179683030485</c:v>
                </c:pt>
                <c:pt idx="8">
                  <c:v>43.537978779988165</c:v>
                </c:pt>
                <c:pt idx="9">
                  <c:v>38.196662131015522</c:v>
                </c:pt>
              </c:numCache>
            </c:numRef>
          </c:val>
        </c:ser>
        <c:ser>
          <c:idx val="1"/>
          <c:order val="1"/>
          <c:tx>
            <c:strRef>
              <c:f>'Certified Abs Values (3)'!$D$1</c:f>
              <c:strCache>
                <c:ptCount val="1"/>
                <c:pt idx="0">
                  <c:v>Professional</c:v>
                </c:pt>
              </c:strCache>
            </c:strRef>
          </c:tx>
          <c:spPr>
            <a:ln w="38100">
              <a:solidFill>
                <a:srgbClr val="9BBB59"/>
              </a:solidFill>
            </a:ln>
          </c:spPr>
          <c:marker>
            <c:symbol val="triangle"/>
            <c:size val="8"/>
            <c:spPr>
              <a:solidFill>
                <a:srgbClr val="9BBB59"/>
              </a:solidFill>
              <a:ln>
                <a:solidFill>
                  <a:srgbClr val="9BBB59"/>
                </a:solidFill>
              </a:ln>
            </c:spPr>
          </c:marker>
          <c:cat>
            <c:multiLvlStrRef>
              <c:f>'Certified Abs Values (3)'!$A$338:$B$347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 Elementary School</c:v>
                  </c:pt>
                </c:lvl>
              </c:multiLvlStrCache>
            </c:multiLvlStrRef>
          </c:cat>
          <c:val>
            <c:numRef>
              <c:f>'Certified Abs Values (3)'!$D$338:$D$347</c:f>
              <c:numCache>
                <c:formatCode>0.0</c:formatCode>
                <c:ptCount val="10"/>
                <c:pt idx="0">
                  <c:v>0</c:v>
                </c:pt>
                <c:pt idx="1">
                  <c:v>0.5767468487193016</c:v>
                </c:pt>
                <c:pt idx="2">
                  <c:v>9.0214742076673247</c:v>
                </c:pt>
                <c:pt idx="3">
                  <c:v>3.9203707363926412</c:v>
                </c:pt>
                <c:pt idx="4">
                  <c:v>2.0954220032279514</c:v>
                </c:pt>
                <c:pt idx="5">
                  <c:v>7.53917449306278</c:v>
                </c:pt>
                <c:pt idx="6">
                  <c:v>0.67434146253200233</c:v>
                </c:pt>
                <c:pt idx="7">
                  <c:v>3.6188037566701281</c:v>
                </c:pt>
                <c:pt idx="8">
                  <c:v>4.1653939074171777</c:v>
                </c:pt>
                <c:pt idx="9">
                  <c:v>5.3402485992527922</c:v>
                </c:pt>
              </c:numCache>
            </c:numRef>
          </c:val>
        </c:ser>
        <c:ser>
          <c:idx val="2"/>
          <c:order val="2"/>
          <c:tx>
            <c:strRef>
              <c:f>'Certified Abs Values (3)'!$E$1</c:f>
              <c:strCache>
                <c:ptCount val="1"/>
                <c:pt idx="0">
                  <c:v>Personal Illness</c:v>
                </c:pt>
              </c:strCache>
            </c:strRef>
          </c:tx>
          <c:spPr>
            <a:ln w="38100">
              <a:solidFill>
                <a:schemeClr val="accent2"/>
              </a:solidFill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cat>
            <c:multiLvlStrRef>
              <c:f>'Certified Abs Values (3)'!$A$338:$B$347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 Elementary School</c:v>
                  </c:pt>
                </c:lvl>
              </c:multiLvlStrCache>
            </c:multiLvlStrRef>
          </c:cat>
          <c:val>
            <c:numRef>
              <c:f>'Certified Abs Values (3)'!$E$338:$E$347</c:f>
              <c:numCache>
                <c:formatCode>0.0</c:formatCode>
                <c:ptCount val="10"/>
                <c:pt idx="0">
                  <c:v>1.1651451489278821</c:v>
                </c:pt>
                <c:pt idx="1">
                  <c:v>6.5172393905281094</c:v>
                </c:pt>
                <c:pt idx="2">
                  <c:v>11.3875461130467</c:v>
                </c:pt>
                <c:pt idx="3">
                  <c:v>11.813886430629392</c:v>
                </c:pt>
                <c:pt idx="4">
                  <c:v>12.999690875895398</c:v>
                </c:pt>
                <c:pt idx="5">
                  <c:v>14.203804744930251</c:v>
                </c:pt>
                <c:pt idx="6">
                  <c:v>11.286144216114986</c:v>
                </c:pt>
                <c:pt idx="7">
                  <c:v>7.0642064999998118</c:v>
                </c:pt>
                <c:pt idx="8">
                  <c:v>23.09550714204849</c:v>
                </c:pt>
                <c:pt idx="9">
                  <c:v>17.642614899008777</c:v>
                </c:pt>
              </c:numCache>
            </c:numRef>
          </c:val>
        </c:ser>
        <c:ser>
          <c:idx val="3"/>
          <c:order val="3"/>
          <c:tx>
            <c:strRef>
              <c:f>'Certified Abs Values (3)'!$F$1</c:f>
              <c:strCache>
                <c:ptCount val="1"/>
                <c:pt idx="0">
                  <c:v>Family Illness</c:v>
                </c:pt>
              </c:strCache>
            </c:strRef>
          </c:tx>
          <c:spPr>
            <a:ln w="38100">
              <a:solidFill>
                <a:schemeClr val="accent6"/>
              </a:solidFill>
            </a:ln>
          </c:spPr>
          <c:marker>
            <c:symbol val="diamond"/>
            <c:size val="9"/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</c:spPr>
          </c:marker>
          <c:cat>
            <c:multiLvlStrRef>
              <c:f>'Certified Abs Values (3)'!$A$338:$B$347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 Elementary School</c:v>
                  </c:pt>
                </c:lvl>
              </c:multiLvlStrCache>
            </c:multiLvlStrRef>
          </c:cat>
          <c:val>
            <c:numRef>
              <c:f>'Certified Abs Values (3)'!$F$338:$F$347</c:f>
              <c:numCache>
                <c:formatCode>0.0</c:formatCode>
                <c:ptCount val="10"/>
                <c:pt idx="0">
                  <c:v>2.3302902978557638</c:v>
                </c:pt>
                <c:pt idx="1">
                  <c:v>4.9903387273912951</c:v>
                </c:pt>
                <c:pt idx="2">
                  <c:v>3.2041491595516751</c:v>
                </c:pt>
                <c:pt idx="3">
                  <c:v>5.2774221451439498</c:v>
                </c:pt>
                <c:pt idx="4">
                  <c:v>7.4610901858132115</c:v>
                </c:pt>
                <c:pt idx="5">
                  <c:v>3.392628521878235</c:v>
                </c:pt>
                <c:pt idx="6">
                  <c:v>4.0711542262538885</c:v>
                </c:pt>
                <c:pt idx="7">
                  <c:v>4.0334583537885802</c:v>
                </c:pt>
                <c:pt idx="8">
                  <c:v>3.2041491595516751</c:v>
                </c:pt>
                <c:pt idx="9">
                  <c:v>1.7800828664176012</c:v>
                </c:pt>
              </c:numCache>
            </c:numRef>
          </c:val>
        </c:ser>
        <c:ser>
          <c:idx val="4"/>
          <c:order val="4"/>
          <c:tx>
            <c:strRef>
              <c:f>'Certified Abs Values (3)'!$G$1</c:f>
              <c:strCache>
                <c:ptCount val="1"/>
                <c:pt idx="0">
                  <c:v>Personal Leave</c:v>
                </c:pt>
              </c:strCache>
            </c:strRef>
          </c:tx>
          <c:spPr>
            <a:ln w="38100">
              <a:solidFill>
                <a:schemeClr val="accent4"/>
              </a:solidFill>
            </a:ln>
          </c:spPr>
          <c:marker>
            <c:symbol val="dash"/>
            <c:size val="9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marker>
          <c:cat>
            <c:multiLvlStrRef>
              <c:f>'Certified Abs Values (3)'!$A$338:$B$347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 Elementary School</c:v>
                  </c:pt>
                </c:lvl>
              </c:multiLvlStrCache>
            </c:multiLvlStrRef>
          </c:cat>
          <c:val>
            <c:numRef>
              <c:f>'Certified Abs Values (3)'!$G$338:$G$347</c:f>
              <c:numCache>
                <c:formatCode>0.0</c:formatCode>
                <c:ptCount val="10"/>
                <c:pt idx="0">
                  <c:v>0</c:v>
                </c:pt>
                <c:pt idx="1">
                  <c:v>1.9224894957310061</c:v>
                </c:pt>
                <c:pt idx="2">
                  <c:v>2.2429044116861752</c:v>
                </c:pt>
                <c:pt idx="3">
                  <c:v>2.7027940557630052</c:v>
                </c:pt>
                <c:pt idx="4">
                  <c:v>4.5773559422166787</c:v>
                </c:pt>
                <c:pt idx="5">
                  <c:v>0.98009268409815942</c:v>
                </c:pt>
                <c:pt idx="6">
                  <c:v>3.2305362702774061</c:v>
                </c:pt>
                <c:pt idx="7">
                  <c:v>1.5078348986125489</c:v>
                </c:pt>
                <c:pt idx="8">
                  <c:v>5.3829705880468026</c:v>
                </c:pt>
                <c:pt idx="9">
                  <c:v>7.8798572231134507</c:v>
                </c:pt>
              </c:numCache>
            </c:numRef>
          </c:val>
        </c:ser>
        <c:marker val="1"/>
        <c:axId val="102238080"/>
        <c:axId val="102248448"/>
      </c:lineChart>
      <c:catAx>
        <c:axId val="10223808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2248448"/>
        <c:crosses val="autoZero"/>
        <c:auto val="1"/>
        <c:lblAlgn val="ctr"/>
        <c:lblOffset val="100"/>
      </c:catAx>
      <c:valAx>
        <c:axId val="102248448"/>
        <c:scaling>
          <c:orientation val="minMax"/>
        </c:scaling>
        <c:axPos val="l"/>
        <c:majorGridlines/>
        <c:numFmt formatCode="0.0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endParaRPr lang="en-US"/>
          </a:p>
        </c:txPr>
        <c:crossAx val="102238080"/>
        <c:crosses val="autoZero"/>
        <c:crossBetween val="between"/>
      </c:valAx>
      <c:spPr>
        <a:solidFill>
          <a:schemeClr val="bg1">
            <a:lumMod val="95000"/>
          </a:schemeClr>
        </a:solidFill>
        <a:ln>
          <a:solidFill>
            <a:schemeClr val="bg1">
              <a:lumMod val="50000"/>
            </a:schemeClr>
          </a:solidFill>
        </a:ln>
      </c:spPr>
    </c:plotArea>
    <c:legend>
      <c:legendPos val="b"/>
      <c:layout/>
      <c:txPr>
        <a:bodyPr/>
        <a:lstStyle/>
        <a:p>
          <a:pPr>
            <a:defRPr sz="1200">
              <a:solidFill>
                <a:schemeClr val="tx1">
                  <a:lumMod val="75000"/>
                  <a:lumOff val="25000"/>
                </a:schemeClr>
              </a:solidFill>
            </a:defRPr>
          </a:pPr>
          <a:endParaRPr lang="en-US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6"/>
  <c:chart>
    <c:title>
      <c:tx>
        <c:rich>
          <a:bodyPr/>
          <a:lstStyle/>
          <a:p>
            <a: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r>
              <a:rPr lang="en-US" sz="1400" b="1" i="0" baseline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Average Number of Daily </a:t>
            </a:r>
            <a:r>
              <a:rPr lang="en-US" sz="1400" b="1" i="0" baseline="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Tardies</a:t>
            </a:r>
            <a:r>
              <a:rPr lang="en-US" sz="1400" b="1" i="0" baseline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by </a:t>
            </a:r>
            <a:r>
              <a:rPr lang="en-US" sz="1400" b="1" i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Month 2009-2010</a:t>
            </a:r>
            <a:endParaRPr lang="en-US" sz="1400" b="1" i="0" baseline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c:rich>
      </c:tx>
      <c:layout/>
    </c:title>
    <c:plotArea>
      <c:layout/>
      <c:lineChart>
        <c:grouping val="standard"/>
        <c:ser>
          <c:idx val="0"/>
          <c:order val="0"/>
          <c:marker>
            <c:symbol val="none"/>
          </c:marker>
          <c:cat>
            <c:multiLvlStrRef>
              <c:f>'Tardy Chart 1'!$A$442:$O$451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'Tardy Chart 1'!$P$442:$P$451</c:f>
            </c:numRef>
          </c:val>
        </c:ser>
        <c:ser>
          <c:idx val="1"/>
          <c:order val="1"/>
          <c:marker>
            <c:symbol val="none"/>
          </c:marker>
          <c:cat>
            <c:multiLvlStrRef>
              <c:f>'Tardy Chart 1'!$A$442:$O$451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'Tardy Chart 1'!$Q$442:$Q$451</c:f>
            </c:numRef>
          </c:val>
        </c:ser>
        <c:ser>
          <c:idx val="2"/>
          <c:order val="2"/>
          <c:marker>
            <c:symbol val="none"/>
          </c:marker>
          <c:cat>
            <c:multiLvlStrRef>
              <c:f>'Tardy Chart 1'!$A$442:$O$451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'Tardy Chart 1'!$R$442:$R$451</c:f>
            </c:numRef>
          </c:val>
        </c:ser>
        <c:ser>
          <c:idx val="3"/>
          <c:order val="3"/>
          <c:spPr>
            <a:ln>
              <a:solidFill>
                <a:srgbClr val="8064A2"/>
              </a:solidFill>
            </a:ln>
          </c:spPr>
          <c:marker>
            <c:symbol val="circle"/>
            <c:size val="7"/>
            <c:spPr>
              <a:solidFill>
                <a:srgbClr val="8064A2"/>
              </a:solidFill>
              <a:ln>
                <a:solidFill>
                  <a:srgbClr val="8064A2"/>
                </a:solidFill>
              </a:ln>
            </c:spPr>
          </c:marker>
          <c:cat>
            <c:multiLvlStrRef>
              <c:f>'Tardy Chart 1'!$A$442:$O$451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'Tardy Chart 1'!$S$442:$S$451</c:f>
              <c:numCache>
                <c:formatCode>0.0</c:formatCode>
                <c:ptCount val="10"/>
                <c:pt idx="0">
                  <c:v>12</c:v>
                </c:pt>
                <c:pt idx="1">
                  <c:v>15</c:v>
                </c:pt>
                <c:pt idx="2">
                  <c:v>14.4</c:v>
                </c:pt>
                <c:pt idx="3">
                  <c:v>15.294117647058801</c:v>
                </c:pt>
                <c:pt idx="4">
                  <c:v>20</c:v>
                </c:pt>
                <c:pt idx="5">
                  <c:v>19.588235294117599</c:v>
                </c:pt>
                <c:pt idx="6">
                  <c:v>16.705882352941138</c:v>
                </c:pt>
                <c:pt idx="7">
                  <c:v>18.529411764705884</c:v>
                </c:pt>
                <c:pt idx="8">
                  <c:v>20.350000000000001</c:v>
                </c:pt>
                <c:pt idx="9">
                  <c:v>18.055555555555557</c:v>
                </c:pt>
              </c:numCache>
            </c:numRef>
          </c:val>
        </c:ser>
        <c:marker val="1"/>
        <c:axId val="102284288"/>
        <c:axId val="102290560"/>
      </c:lineChart>
      <c:catAx>
        <c:axId val="10228428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5400000" vert="horz"/>
          <a:lstStyle/>
          <a:p>
            <a:pPr>
              <a:defRPr sz="1100"/>
            </a:pPr>
            <a:endParaRPr lang="en-US"/>
          </a:p>
        </c:txPr>
        <c:crossAx val="102290560"/>
        <c:crosses val="autoZero"/>
        <c:auto val="1"/>
        <c:lblAlgn val="ctr"/>
        <c:lblOffset val="100"/>
      </c:catAx>
      <c:valAx>
        <c:axId val="102290560"/>
        <c:scaling>
          <c:orientation val="minMax"/>
        </c:scaling>
        <c:axPos val="l"/>
        <c:majorGridlines/>
        <c:numFmt formatCode="0.0" sourceLinked="1"/>
        <c:majorTickMark val="none"/>
        <c:tickLblPos val="nextTo"/>
        <c:txPr>
          <a:bodyPr rot="0" vert="horz"/>
          <a:lstStyle/>
          <a:p>
            <a:pPr>
              <a:defRPr sz="1100"/>
            </a:pPr>
            <a:endParaRPr lang="en-US"/>
          </a:p>
        </c:txPr>
        <c:crossAx val="102284288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6"/>
  <c:chart>
    <c:title>
      <c:tx>
        <c:rich>
          <a:bodyPr/>
          <a:lstStyle/>
          <a:p>
            <a: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pPr>
            <a:r>
              <a:rPr lang="en-US" sz="1400">
                <a:solidFill>
                  <a:schemeClr val="tx1">
                    <a:lumMod val="75000"/>
                    <a:lumOff val="25000"/>
                  </a:schemeClr>
                </a:solidFill>
              </a:rPr>
              <a:t>Average Number of Daily Student Absences by Month 2009-2010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marker>
            <c:symbol val="none"/>
          </c:marker>
          <c:cat>
            <c:multiLvlStrRef>
              <c:f>'Attendance Chart Example 1'!$A$442:$B$451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'Attendance Chart Example 1'!$C$442:$C$451</c:f>
            </c:numRef>
          </c:val>
        </c:ser>
        <c:ser>
          <c:idx val="1"/>
          <c:order val="1"/>
          <c:marker>
            <c:symbol val="none"/>
          </c:marker>
          <c:cat>
            <c:multiLvlStrRef>
              <c:f>'Attendance Chart Example 1'!$A$442:$B$451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'Attendance Chart Example 1'!$D$442:$D$451</c:f>
            </c:numRef>
          </c:val>
        </c:ser>
        <c:ser>
          <c:idx val="2"/>
          <c:order val="2"/>
          <c:marker>
            <c:symbol val="none"/>
          </c:marker>
          <c:cat>
            <c:multiLvlStrRef>
              <c:f>'Attendance Chart Example 1'!$A$442:$B$451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'Attendance Chart Example 1'!$E$442:$E$451</c:f>
            </c:numRef>
          </c:val>
        </c:ser>
        <c:ser>
          <c:idx val="3"/>
          <c:order val="3"/>
          <c:marker>
            <c:symbol val="none"/>
          </c:marker>
          <c:cat>
            <c:multiLvlStrRef>
              <c:f>'Attendance Chart Example 1'!$A$442:$B$451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'Attendance Chart Example 1'!$F$442:$F$451</c:f>
            </c:numRef>
          </c:val>
        </c:ser>
        <c:ser>
          <c:idx val="4"/>
          <c:order val="4"/>
          <c:marker>
            <c:symbol val="none"/>
          </c:marker>
          <c:cat>
            <c:multiLvlStrRef>
              <c:f>'Attendance Chart Example 1'!$A$442:$B$451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'Attendance Chart Example 1'!$G$442:$G$451</c:f>
            </c:numRef>
          </c:val>
        </c:ser>
        <c:ser>
          <c:idx val="5"/>
          <c:order val="5"/>
          <c:marker>
            <c:symbol val="none"/>
          </c:marker>
          <c:cat>
            <c:multiLvlStrRef>
              <c:f>'Attendance Chart Example 1'!$A$442:$B$451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'Attendance Chart Example 1'!$H$442:$H$451</c:f>
            </c:numRef>
          </c:val>
        </c:ser>
        <c:ser>
          <c:idx val="6"/>
          <c:order val="6"/>
          <c:marker>
            <c:symbol val="none"/>
          </c:marker>
          <c:cat>
            <c:multiLvlStrRef>
              <c:f>'Attendance Chart Example 1'!$A$442:$B$451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'Attendance Chart Example 1'!$I$442:$I$451</c:f>
            </c:numRef>
          </c:val>
        </c:ser>
        <c:ser>
          <c:idx val="7"/>
          <c:order val="7"/>
          <c:marker>
            <c:symbol val="none"/>
          </c:marker>
          <c:cat>
            <c:multiLvlStrRef>
              <c:f>'Attendance Chart Example 1'!$A$442:$B$451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'Attendance Chart Example 1'!$J$442:$J$451</c:f>
            </c:numRef>
          </c:val>
        </c:ser>
        <c:ser>
          <c:idx val="8"/>
          <c:order val="8"/>
          <c:marker>
            <c:symbol val="none"/>
          </c:marker>
          <c:cat>
            <c:multiLvlStrRef>
              <c:f>'Attendance Chart Example 1'!$A$442:$B$451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'Attendance Chart Example 1'!$K$442:$K$451</c:f>
            </c:numRef>
          </c:val>
        </c:ser>
        <c:ser>
          <c:idx val="9"/>
          <c:order val="9"/>
          <c:spPr>
            <a:ln>
              <a:solidFill>
                <a:schemeClr val="accent4"/>
              </a:solidFill>
            </a:ln>
          </c:spPr>
          <c:marker>
            <c:symbol val="circle"/>
            <c:size val="7"/>
            <c:spPr>
              <a:solidFill>
                <a:schemeClr val="accent4"/>
              </a:solidFill>
              <a:ln>
                <a:solidFill>
                  <a:schemeClr val="accent4"/>
                </a:solidFill>
              </a:ln>
            </c:spPr>
          </c:marker>
          <c:cat>
            <c:multiLvlStrRef>
              <c:f>'Attendance Chart Example 1'!$A$442:$B$451</c:f>
              <c:multiLvlStrCache>
                <c:ptCount val="10"/>
                <c:lvl>
                  <c:pt idx="0">
                    <c:v>AUG</c:v>
                  </c:pt>
                  <c:pt idx="1">
                    <c:v>SEP</c:v>
                  </c:pt>
                  <c:pt idx="2">
                    <c:v>OCT</c:v>
                  </c:pt>
                  <c:pt idx="3">
                    <c:v>NOV</c:v>
                  </c:pt>
                  <c:pt idx="4">
                    <c:v>DEC</c:v>
                  </c:pt>
                  <c:pt idx="5">
                    <c:v>JAN</c:v>
                  </c:pt>
                  <c:pt idx="6">
                    <c:v>FEB</c:v>
                  </c:pt>
                  <c:pt idx="7">
                    <c:v>MAR</c:v>
                  </c:pt>
                  <c:pt idx="8">
                    <c:v>APR</c:v>
                  </c:pt>
                  <c:pt idx="9">
                    <c:v>MAY</c:v>
                  </c:pt>
                </c:lvl>
                <c:lvl>
                  <c:pt idx="0">
                    <c:v>Franklin</c:v>
                  </c:pt>
                </c:lvl>
              </c:multiLvlStrCache>
            </c:multiLvlStrRef>
          </c:cat>
          <c:val>
            <c:numRef>
              <c:f>'Attendance Chart Example 1'!$L$442:$L$451</c:f>
              <c:numCache>
                <c:formatCode>0.0</c:formatCode>
                <c:ptCount val="10"/>
                <c:pt idx="0">
                  <c:v>8.9545454545454568</c:v>
                </c:pt>
                <c:pt idx="1">
                  <c:v>18.424999999999986</c:v>
                </c:pt>
                <c:pt idx="2">
                  <c:v>26.824999999999999</c:v>
                </c:pt>
                <c:pt idx="3">
                  <c:v>16.205882352941124</c:v>
                </c:pt>
                <c:pt idx="4">
                  <c:v>18.607142857142829</c:v>
                </c:pt>
                <c:pt idx="5">
                  <c:v>19.911764705882351</c:v>
                </c:pt>
                <c:pt idx="6">
                  <c:v>19.264705882352889</c:v>
                </c:pt>
                <c:pt idx="7">
                  <c:v>14.264705882352942</c:v>
                </c:pt>
                <c:pt idx="8">
                  <c:v>15.575000000000006</c:v>
                </c:pt>
                <c:pt idx="9">
                  <c:v>18.5</c:v>
                </c:pt>
              </c:numCache>
            </c:numRef>
          </c:val>
        </c:ser>
        <c:marker val="1"/>
        <c:axId val="102346112"/>
        <c:axId val="102356480"/>
      </c:lineChart>
      <c:catAx>
        <c:axId val="10234611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5400000" vert="horz"/>
          <a:lstStyle/>
          <a:p>
            <a:pPr>
              <a:defRPr sz="1100"/>
            </a:pPr>
            <a:endParaRPr lang="en-US"/>
          </a:p>
        </c:txPr>
        <c:crossAx val="102356480"/>
        <c:crosses val="autoZero"/>
        <c:auto val="1"/>
        <c:lblAlgn val="ctr"/>
        <c:lblOffset val="100"/>
      </c:catAx>
      <c:valAx>
        <c:axId val="102356480"/>
        <c:scaling>
          <c:orientation val="minMax"/>
        </c:scaling>
        <c:axPos val="l"/>
        <c:majorGridlines/>
        <c:numFmt formatCode="0.0" sourceLinked="1"/>
        <c:majorTickMark val="none"/>
        <c:tickLblPos val="nextTo"/>
        <c:txPr>
          <a:bodyPr rot="0" vert="horz"/>
          <a:lstStyle/>
          <a:p>
            <a:pPr>
              <a:defRPr sz="1100"/>
            </a:pPr>
            <a:endParaRPr lang="en-US"/>
          </a:p>
        </c:txPr>
        <c:crossAx val="102346112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5.8645572529240297E-2"/>
          <c:y val="0.20358619590763641"/>
          <c:w val="0.60104575637722835"/>
          <c:h val="0.70405120101977303"/>
        </c:manualLayout>
      </c:layout>
      <c:barChart>
        <c:barDir val="col"/>
        <c:grouping val="clustered"/>
        <c:ser>
          <c:idx val="0"/>
          <c:order val="0"/>
          <c:tx>
            <c:strRef>
              <c:f>Sheet2!$G$110</c:f>
              <c:strCache>
                <c:ptCount val="1"/>
                <c:pt idx="0">
                  <c:v>Teachers who are ESOL endorsed or working on endorsement</c:v>
                </c:pt>
              </c:strCache>
            </c:strRef>
          </c:tx>
          <c:cat>
            <c:strRef>
              <c:f>Sheet2!$H$109:$N$109</c:f>
              <c:strCache>
                <c:ptCount val="7"/>
                <c:pt idx="0">
                  <c:v>Kinder</c:v>
                </c:pt>
                <c:pt idx="1">
                  <c:v>1st</c:v>
                </c:pt>
                <c:pt idx="2">
                  <c:v>2nd</c:v>
                </c:pt>
                <c:pt idx="3">
                  <c:v>3rd</c:v>
                </c:pt>
                <c:pt idx="4">
                  <c:v>4th</c:v>
                </c:pt>
                <c:pt idx="5">
                  <c:v>5th</c:v>
                </c:pt>
                <c:pt idx="6">
                  <c:v>Other</c:v>
                </c:pt>
              </c:strCache>
            </c:strRef>
          </c:cat>
          <c:val>
            <c:numRef>
              <c:f>Sheet2!$H$110:$N$110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Sheet2!$G$111</c:f>
              <c:strCache>
                <c:ptCount val="1"/>
                <c:pt idx="0">
                  <c:v>ESOL students</c:v>
                </c:pt>
              </c:strCache>
            </c:strRef>
          </c:tx>
          <c:cat>
            <c:strRef>
              <c:f>Sheet2!$H$109:$N$109</c:f>
              <c:strCache>
                <c:ptCount val="7"/>
                <c:pt idx="0">
                  <c:v>Kinder</c:v>
                </c:pt>
                <c:pt idx="1">
                  <c:v>1st</c:v>
                </c:pt>
                <c:pt idx="2">
                  <c:v>2nd</c:v>
                </c:pt>
                <c:pt idx="3">
                  <c:v>3rd</c:v>
                </c:pt>
                <c:pt idx="4">
                  <c:v>4th</c:v>
                </c:pt>
                <c:pt idx="5">
                  <c:v>5th</c:v>
                </c:pt>
                <c:pt idx="6">
                  <c:v>Other</c:v>
                </c:pt>
              </c:strCache>
            </c:strRef>
          </c:cat>
          <c:val>
            <c:numRef>
              <c:f>Sheet2!$H$111:$N$111</c:f>
              <c:numCache>
                <c:formatCode>General</c:formatCode>
                <c:ptCount val="7"/>
                <c:pt idx="0">
                  <c:v>8</c:v>
                </c:pt>
                <c:pt idx="1">
                  <c:v>15</c:v>
                </c:pt>
                <c:pt idx="2">
                  <c:v>12</c:v>
                </c:pt>
                <c:pt idx="3">
                  <c:v>22</c:v>
                </c:pt>
                <c:pt idx="4">
                  <c:v>16</c:v>
                </c:pt>
                <c:pt idx="5">
                  <c:v>11</c:v>
                </c:pt>
              </c:numCache>
            </c:numRef>
          </c:val>
        </c:ser>
        <c:axId val="102111488"/>
        <c:axId val="102117376"/>
      </c:barChart>
      <c:catAx>
        <c:axId val="10211148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117376"/>
        <c:crosses val="autoZero"/>
        <c:auto val="1"/>
        <c:lblAlgn val="ctr"/>
        <c:lblOffset val="100"/>
      </c:catAx>
      <c:valAx>
        <c:axId val="1021173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11148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1110990566437515"/>
          <c:y val="0.22248408604096936"/>
          <c:w val="0.68469920807800244"/>
          <c:h val="0.58982532355869455"/>
        </c:manualLayout>
      </c:layout>
      <c:lineChart>
        <c:grouping val="standard"/>
        <c:ser>
          <c:idx val="0"/>
          <c:order val="0"/>
          <c:tx>
            <c:strRef>
              <c:f>Sheet2!$G$58</c:f>
              <c:strCache>
                <c:ptCount val="1"/>
                <c:pt idx="0">
                  <c:v>Present</c:v>
                </c:pt>
              </c:strCache>
            </c:strRef>
          </c:tx>
          <c:marker>
            <c:symbol val="none"/>
          </c:marker>
          <c:cat>
            <c:strRef>
              <c:f>Sheet2!$H$57:$Q$57</c:f>
              <c:strCache>
                <c:ptCount val="10"/>
                <c:pt idx="0">
                  <c:v>Not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Always</c:v>
                </c:pt>
              </c:strCache>
            </c:strRef>
          </c:cat>
          <c:val>
            <c:numRef>
              <c:f>Sheet2!$H$58:$Q$58</c:f>
              <c:numCache>
                <c:formatCode>General</c:formatCode>
                <c:ptCount val="10"/>
                <c:pt idx="1">
                  <c:v>1</c:v>
                </c:pt>
                <c:pt idx="2">
                  <c:v>5</c:v>
                </c:pt>
                <c:pt idx="3">
                  <c:v>3</c:v>
                </c:pt>
                <c:pt idx="4">
                  <c:v>6</c:v>
                </c:pt>
                <c:pt idx="5">
                  <c:v>4</c:v>
                </c:pt>
                <c:pt idx="6">
                  <c:v>6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Sheet2!$G$59</c:f>
              <c:strCache>
                <c:ptCount val="1"/>
                <c:pt idx="0">
                  <c:v>Important</c:v>
                </c:pt>
              </c:strCache>
            </c:strRef>
          </c:tx>
          <c:marker>
            <c:symbol val="none"/>
          </c:marker>
          <c:cat>
            <c:strRef>
              <c:f>Sheet2!$H$57:$Q$57</c:f>
              <c:strCache>
                <c:ptCount val="10"/>
                <c:pt idx="0">
                  <c:v>Not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Always</c:v>
                </c:pt>
              </c:strCache>
            </c:strRef>
          </c:cat>
          <c:val>
            <c:numRef>
              <c:f>Sheet2!$H$59:$Q$59</c:f>
              <c:numCache>
                <c:formatCode>General</c:formatCode>
                <c:ptCount val="10"/>
                <c:pt idx="1">
                  <c:v>1</c:v>
                </c:pt>
                <c:pt idx="2">
                  <c:v>1</c:v>
                </c:pt>
                <c:pt idx="4">
                  <c:v>1</c:v>
                </c:pt>
                <c:pt idx="6">
                  <c:v>4</c:v>
                </c:pt>
                <c:pt idx="7">
                  <c:v>3</c:v>
                </c:pt>
                <c:pt idx="8">
                  <c:v>2</c:v>
                </c:pt>
                <c:pt idx="9">
                  <c:v>17</c:v>
                </c:pt>
              </c:numCache>
            </c:numRef>
          </c:val>
        </c:ser>
        <c:marker val="1"/>
        <c:axId val="102503936"/>
        <c:axId val="102505472"/>
      </c:lineChart>
      <c:catAx>
        <c:axId val="102503936"/>
        <c:scaling>
          <c:orientation val="minMax"/>
        </c:scaling>
        <c:axPos val="b"/>
        <c:tickLblPos val="nextTo"/>
        <c:crossAx val="102505472"/>
        <c:crosses val="autoZero"/>
        <c:auto val="1"/>
        <c:lblAlgn val="ctr"/>
        <c:lblOffset val="100"/>
      </c:catAx>
      <c:valAx>
        <c:axId val="1025054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5039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400"/>
      </a:pPr>
      <a:endParaRPr lang="en-US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9793098172145568"/>
          <c:y val="0.26744385275539923"/>
          <c:w val="0.6387356849452116"/>
          <c:h val="0.57460915651439837"/>
        </c:manualLayout>
      </c:layout>
      <c:lineChart>
        <c:grouping val="standard"/>
        <c:ser>
          <c:idx val="0"/>
          <c:order val="0"/>
          <c:tx>
            <c:strRef>
              <c:f>Sheet2!$G$71</c:f>
              <c:strCache>
                <c:ptCount val="1"/>
                <c:pt idx="0">
                  <c:v>Present</c:v>
                </c:pt>
              </c:strCache>
            </c:strRef>
          </c:tx>
          <c:marker>
            <c:symbol val="none"/>
          </c:marker>
          <c:cat>
            <c:strRef>
              <c:f>Sheet2!$H$70:$Q$70</c:f>
              <c:strCache>
                <c:ptCount val="10"/>
                <c:pt idx="0">
                  <c:v>Not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Always</c:v>
                </c:pt>
              </c:strCache>
            </c:strRef>
          </c:cat>
          <c:val>
            <c:numRef>
              <c:f>Sheet2!$H$71:$Q$71</c:f>
              <c:numCache>
                <c:formatCode>General</c:formatCode>
                <c:ptCount val="10"/>
                <c:pt idx="3">
                  <c:v>1</c:v>
                </c:pt>
                <c:pt idx="4">
                  <c:v>3</c:v>
                </c:pt>
                <c:pt idx="5">
                  <c:v>3</c:v>
                </c:pt>
                <c:pt idx="6">
                  <c:v>5</c:v>
                </c:pt>
                <c:pt idx="7">
                  <c:v>9</c:v>
                </c:pt>
                <c:pt idx="8">
                  <c:v>2</c:v>
                </c:pt>
                <c:pt idx="9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Sheet2!$G$72</c:f>
              <c:strCache>
                <c:ptCount val="1"/>
                <c:pt idx="0">
                  <c:v>Important</c:v>
                </c:pt>
              </c:strCache>
            </c:strRef>
          </c:tx>
          <c:marker>
            <c:symbol val="none"/>
          </c:marker>
          <c:cat>
            <c:strRef>
              <c:f>Sheet2!$H$70:$Q$70</c:f>
              <c:strCache>
                <c:ptCount val="10"/>
                <c:pt idx="0">
                  <c:v>Not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Always</c:v>
                </c:pt>
              </c:strCache>
            </c:strRef>
          </c:cat>
          <c:val>
            <c:numRef>
              <c:f>Sheet2!$H$72:$Q$72</c:f>
              <c:numCache>
                <c:formatCode>General</c:formatCode>
                <c:ptCount val="10"/>
                <c:pt idx="6">
                  <c:v>2</c:v>
                </c:pt>
                <c:pt idx="7">
                  <c:v>6</c:v>
                </c:pt>
                <c:pt idx="8">
                  <c:v>5</c:v>
                </c:pt>
                <c:pt idx="9">
                  <c:v>16</c:v>
                </c:pt>
              </c:numCache>
            </c:numRef>
          </c:val>
        </c:ser>
        <c:marker val="1"/>
        <c:axId val="102534528"/>
        <c:axId val="102536320"/>
      </c:lineChart>
      <c:catAx>
        <c:axId val="10253452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536320"/>
        <c:crosses val="autoZero"/>
        <c:auto val="1"/>
        <c:lblAlgn val="ctr"/>
        <c:lblOffset val="100"/>
      </c:catAx>
      <c:valAx>
        <c:axId val="1025363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253452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0.07649</cdr:x>
      <cdr:y>0.15876</cdr:y>
    </cdr:from>
    <cdr:to>
      <cdr:x>1</cdr:x>
      <cdr:y>0.2865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09651" y="828675"/>
          <a:ext cx="7820025" cy="666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/>
            <a:t>Indicator</a:t>
          </a:r>
          <a:r>
            <a:rPr lang="en-US" sz="1600" b="1" baseline="0" dirty="0"/>
            <a:t> 13: Order and discipline established through </a:t>
          </a:r>
          <a:r>
            <a:rPr lang="en-US" sz="1600" b="1" baseline="0" dirty="0" smtClean="0"/>
            <a:t>consensus </a:t>
          </a:r>
          <a:r>
            <a:rPr lang="en-US" sz="1600" b="1" baseline="0" dirty="0"/>
            <a:t>and consistent </a:t>
          </a:r>
          <a:r>
            <a:rPr lang="en-US" sz="1600" b="1" baseline="0" dirty="0" smtClean="0"/>
            <a:t>application. </a:t>
          </a:r>
          <a:endParaRPr lang="en-US" sz="16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0.07028</cdr:x>
      <cdr:y>0.07926</cdr:y>
    </cdr:from>
    <cdr:to>
      <cdr:x>0.82028</cdr:x>
      <cdr:y>0.16358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81025" y="447675"/>
          <a:ext cx="6200775" cy="4762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baseline="0"/>
            <a:t>ESOL Students and Teacher Endorsements at Franklin</a:t>
          </a:r>
          <a:endParaRPr lang="en-US" sz="1600" b="1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0.08288</cdr:x>
      <cdr:y>0.07854</cdr:y>
    </cdr:from>
    <cdr:to>
      <cdr:x>0.98816</cdr:x>
      <cdr:y>0.20307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33426" y="390525"/>
          <a:ext cx="8010525" cy="619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/>
            <a:t>Indicator 6: Parental</a:t>
          </a:r>
          <a:r>
            <a:rPr lang="en-US" sz="1600" b="1" baseline="0"/>
            <a:t> involvement, engagement, and support at Franklin.</a:t>
          </a:r>
          <a:endParaRPr lang="en-US" sz="1600" b="1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0.15471</cdr:x>
      <cdr:y>0.12139</cdr:y>
    </cdr:from>
    <cdr:to>
      <cdr:x>0.97422</cdr:x>
      <cdr:y>0.27553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14450" y="600075"/>
          <a:ext cx="6962775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/>
            <a:t>Indicator 8: An effort</a:t>
          </a:r>
          <a:r>
            <a:rPr lang="en-US" sz="1600" b="1" baseline="0"/>
            <a:t> to maximize active learning in academic areas.</a:t>
          </a:r>
          <a:endParaRPr lang="en-US" sz="1600" b="1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0.08655</cdr:x>
      <cdr:y>0.2176</cdr:y>
    </cdr:from>
    <cdr:to>
      <cdr:x>0.95829</cdr:x>
      <cdr:y>0.3712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90576" y="1295400"/>
          <a:ext cx="79629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/>
            <a:t>Indicator 10: Collaborative instructional planning and collegial relationships</a:t>
          </a:r>
          <a:r>
            <a:rPr lang="en-US" sz="1600" b="1" baseline="0"/>
            <a:t> at Franklin.</a:t>
          </a:r>
          <a:endParaRPr lang="en-US" sz="1600" b="1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0.13276</cdr:x>
      <cdr:y>0.17584</cdr:y>
    </cdr:from>
    <cdr:to>
      <cdr:x>1</cdr:x>
      <cdr:y>0.30018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52625" y="942975"/>
          <a:ext cx="7715250" cy="6667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/>
            <a:t>Indicator 11: Sense of community, family</a:t>
          </a:r>
          <a:r>
            <a:rPr lang="en-US" sz="1600" b="1" baseline="0"/>
            <a:t>, and team at Franklin.</a:t>
          </a:r>
          <a:endParaRPr lang="en-US" sz="1600" b="1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BD975-315E-445F-A4C3-ED8F5381B49E}" type="datetimeFigureOut">
              <a:rPr lang="en-US" smtClean="0"/>
              <a:t>3/18/2011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DC2FE-9437-4FFA-BE53-BAC9529912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105A6-40ED-4902-B85F-FC6A3D363E58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13384F-240E-4B84-B3F8-F2F72B236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3384F-240E-4B84-B3F8-F2F72B236D6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3384F-240E-4B84-B3F8-F2F72B236D6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3384F-240E-4B84-B3F8-F2F72B236D6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Leadership</a:t>
            </a:r>
            <a:r>
              <a:rPr lang="en-US" baseline="0" dirty="0" smtClean="0"/>
              <a:t> Team predictions:</a:t>
            </a:r>
          </a:p>
          <a:p>
            <a:r>
              <a:rPr lang="en-US" baseline="0" dirty="0" smtClean="0"/>
              <a:t>6: PRESENCE 4 – only see them at night, food offered 2 of the 3 times, work force = no time, distrust of system, they had bad experiences possibly, intimidating, teachers may have defined it as thinking about logs, etc. they don’t get back</a:t>
            </a:r>
          </a:p>
          <a:p>
            <a:r>
              <a:rPr lang="en-US" baseline="0" dirty="0" smtClean="0"/>
              <a:t>IMPORTANCE 5 – work with what you have; 10 – we hope people think it is important</a:t>
            </a:r>
          </a:p>
          <a:p>
            <a:endParaRPr lang="en-US" baseline="0" dirty="0" smtClean="0"/>
          </a:p>
          <a:p>
            <a:r>
              <a:rPr lang="en-US" baseline="0" dirty="0" smtClean="0"/>
              <a:t>10: PRESENCE 5 – some, but not all; 2 – collegial relationship tricky; 7 – plc time being used</a:t>
            </a:r>
          </a:p>
          <a:p>
            <a:r>
              <a:rPr lang="en-US" baseline="0" dirty="0" smtClean="0"/>
              <a:t>IMPORTANCE 10 – think people will say it’s important but they don’t have it; 1 – some may like silos</a:t>
            </a:r>
          </a:p>
          <a:p>
            <a:endParaRPr lang="en-US" baseline="0" dirty="0" smtClean="0"/>
          </a:p>
          <a:p>
            <a:r>
              <a:rPr lang="en-US" dirty="0" smtClean="0"/>
              <a:t>13: PRESENCE 6 – do we all use</a:t>
            </a:r>
            <a:r>
              <a:rPr lang="en-US" baseline="0" dirty="0" smtClean="0"/>
              <a:t> give me 5?; 2 – get away from tokens; 5 – some, but not all</a:t>
            </a:r>
          </a:p>
          <a:p>
            <a:r>
              <a:rPr lang="en-US" baseline="0" dirty="0" smtClean="0"/>
              <a:t>IMPORTANCE 10 – we hope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13384F-240E-4B84-B3F8-F2F72B236D6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E7C28-D8C3-42B9-BCC2-E3CE4E3F91C0}" type="datetimeFigureOut">
              <a:rPr lang="en-US" smtClean="0"/>
              <a:pPr/>
              <a:t>3/18/2011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1EA31-3DD6-42AA-8DAF-C262E5897F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ranklin Elementar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4619796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WordArt 2"/>
          <p:cNvSpPr>
            <a:spLocks noChangeArrowheads="1" noChangeShapeType="1" noTextEdit="1"/>
          </p:cNvSpPr>
          <p:nvPr/>
        </p:nvSpPr>
        <p:spPr bwMode="auto">
          <a:xfrm>
            <a:off x="3429000" y="838200"/>
            <a:ext cx="4600575" cy="1724025"/>
          </a:xfrm>
          <a:prstGeom prst="rect">
            <a:avLst/>
          </a:prstGeom>
        </p:spPr>
        <p:txBody>
          <a:bodyPr wrap="none" fromWordArt="1">
            <a:prstTxWarp prst="textSlantDown">
              <a:avLst>
                <a:gd name="adj" fmla="val 44444"/>
              </a:avLst>
            </a:prstTxWarp>
          </a:bodyPr>
          <a:lstStyle/>
          <a:p>
            <a:pPr algn="ctr" rtl="0"/>
            <a:r>
              <a:rPr lang="en-US" sz="3600" kern="10" spc="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Franklin School Portfolio</a:t>
            </a:r>
          </a:p>
          <a:p>
            <a:pPr algn="ctr" rtl="0"/>
            <a:r>
              <a:rPr lang="en-US" sz="3600" kern="10" spc="0" dirty="0" smtClean="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2010-2011</a:t>
            </a:r>
            <a:endParaRPr lang="en-US" sz="3600" kern="10" spc="0" dirty="0">
              <a:ln w="2857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762000"/>
          <a:ext cx="85344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3352800"/>
                <a:gridCol w="44196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</a:t>
                      </a:r>
                    </a:p>
                    <a:p>
                      <a:r>
                        <a:rPr lang="en-US" dirty="0" smtClean="0"/>
                        <a:t>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Items Noticed by Staff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r>
                        <a:rPr lang="en-US" baseline="0" dirty="0" smtClean="0"/>
                        <a:t>/Further Inquiry</a:t>
                      </a:r>
                      <a:endParaRPr lang="en-US" dirty="0"/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3</a:t>
                      </a:r>
                      <a:r>
                        <a:rPr lang="en-US" sz="1300" baseline="30000" dirty="0" smtClean="0"/>
                        <a:t>rd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Text features </a:t>
                      </a:r>
                      <a:r>
                        <a:rPr lang="en-US" sz="1300" dirty="0" err="1" smtClean="0"/>
                        <a:t>yo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yo</a:t>
                      </a:r>
                      <a:r>
                        <a:rPr lang="en-US" sz="1300" dirty="0" smtClean="0"/>
                        <a:t>,</a:t>
                      </a:r>
                      <a:r>
                        <a:rPr lang="en-US" sz="1300" baseline="0" dirty="0" smtClean="0"/>
                        <a:t> context clues dipped last year, setting dipped, retelling keeps dropping, plot is also low, scores jump from 3</a:t>
                      </a:r>
                      <a:r>
                        <a:rPr lang="en-US" sz="1300" baseline="30000" dirty="0" smtClean="0"/>
                        <a:t>rd</a:t>
                      </a:r>
                      <a:r>
                        <a:rPr lang="en-US" sz="1300" baseline="0" dirty="0" smtClean="0"/>
                        <a:t> to 4</a:t>
                      </a:r>
                      <a:r>
                        <a:rPr lang="en-US" sz="1300" baseline="30000" dirty="0" smtClean="0"/>
                        <a:t>th</a:t>
                      </a:r>
                      <a:r>
                        <a:rPr lang="en-US" sz="1300" baseline="0" dirty="0" smtClean="0"/>
                        <a:t>, fact and opinion is low in 4</a:t>
                      </a:r>
                      <a:r>
                        <a:rPr lang="en-US" sz="1300" baseline="30000" dirty="0" smtClean="0"/>
                        <a:t>th</a:t>
                      </a:r>
                      <a:endParaRPr lang="en-US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Which</a:t>
                      </a:r>
                      <a:r>
                        <a:rPr lang="en-US" sz="1300" baseline="0" dirty="0" smtClean="0"/>
                        <a:t> pieces of the setting indicator change from year to year?</a:t>
                      </a:r>
                    </a:p>
                    <a:p>
                      <a:r>
                        <a:rPr lang="en-US" sz="1300" baseline="0" dirty="0" smtClean="0"/>
                        <a:t>With retelling, are we focusing on the wrong thing?</a:t>
                      </a:r>
                    </a:p>
                    <a:p>
                      <a:r>
                        <a:rPr lang="en-US" sz="1300" baseline="0" dirty="0" smtClean="0"/>
                        <a:t>What kind of foundation do students need for retelling? What is the scaffold of this skill?</a:t>
                      </a:r>
                    </a:p>
                    <a:p>
                      <a:r>
                        <a:rPr lang="en-US" sz="1300" baseline="0" dirty="0" smtClean="0"/>
                        <a:t>Why do scores jump in 4</a:t>
                      </a:r>
                      <a:r>
                        <a:rPr lang="en-US" sz="1300" baseline="30000" dirty="0" smtClean="0"/>
                        <a:t>th</a:t>
                      </a:r>
                      <a:r>
                        <a:rPr lang="en-US" sz="1300" baseline="0" dirty="0" smtClean="0"/>
                        <a:t> grade?</a:t>
                      </a:r>
                    </a:p>
                    <a:p>
                      <a:r>
                        <a:rPr lang="en-US" sz="1300" baseline="0" dirty="0" smtClean="0"/>
                        <a:t>How can we know how the questions are worded on the test and if students are struggling with vocabulary differences?</a:t>
                      </a:r>
                    </a:p>
                    <a:p>
                      <a:r>
                        <a:rPr lang="en-US" sz="1300" baseline="0" dirty="0" smtClean="0"/>
                        <a:t>How can we help build a foundation for fact &amp; Opinion tested in 4</a:t>
                      </a:r>
                      <a:r>
                        <a:rPr lang="en-US" sz="1300" baseline="30000" dirty="0" smtClean="0"/>
                        <a:t>th</a:t>
                      </a:r>
                      <a:r>
                        <a:rPr lang="en-US" sz="1300" baseline="0" dirty="0" smtClean="0"/>
                        <a:t>?</a:t>
                      </a:r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</a:t>
                      </a:r>
                      <a:r>
                        <a:rPr lang="en-US" sz="1300" baseline="30000" dirty="0" smtClean="0"/>
                        <a:t>th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Retelling is getting worse,</a:t>
                      </a:r>
                      <a:r>
                        <a:rPr lang="en-US" sz="1300" baseline="0" dirty="0" smtClean="0"/>
                        <a:t> fact and opinion scores are down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What strategies can</a:t>
                      </a:r>
                      <a:r>
                        <a:rPr lang="en-US" sz="1300" baseline="0" dirty="0" smtClean="0"/>
                        <a:t> we use to help students with retelling skills?</a:t>
                      </a:r>
                    </a:p>
                    <a:p>
                      <a:r>
                        <a:rPr lang="en-US" sz="1300" baseline="0" dirty="0" smtClean="0"/>
                        <a:t>How can we help prepare students for the test’s wording of retelling?</a:t>
                      </a:r>
                    </a:p>
                    <a:p>
                      <a:r>
                        <a:rPr lang="en-US" sz="1300" baseline="0" dirty="0" smtClean="0"/>
                        <a:t>Did 3</a:t>
                      </a:r>
                      <a:r>
                        <a:rPr lang="en-US" sz="1300" baseline="30000" dirty="0" smtClean="0"/>
                        <a:t>rd</a:t>
                      </a:r>
                      <a:r>
                        <a:rPr lang="en-US" sz="1300" baseline="0" dirty="0" smtClean="0"/>
                        <a:t> focus on fact and opinion?</a:t>
                      </a:r>
                    </a:p>
                    <a:p>
                      <a:r>
                        <a:rPr lang="en-US" sz="1300" baseline="0" dirty="0" smtClean="0"/>
                        <a:t>When can we have conversations across grade levels to talk about things we are doing that are working?</a:t>
                      </a:r>
                      <a:endParaRPr lang="en-US" sz="1300" dirty="0"/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5</a:t>
                      </a:r>
                      <a:r>
                        <a:rPr lang="en-US" sz="1300" baseline="30000" dirty="0" smtClean="0"/>
                        <a:t>th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Text Features </a:t>
                      </a:r>
                      <a:r>
                        <a:rPr lang="en-US" sz="1300" dirty="0" err="1" smtClean="0"/>
                        <a:t>yo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yos</a:t>
                      </a:r>
                      <a:r>
                        <a:rPr lang="en-US" sz="1300" dirty="0" smtClean="0"/>
                        <a:t>,</a:t>
                      </a:r>
                      <a:r>
                        <a:rPr lang="en-US" sz="1300" baseline="0" dirty="0" smtClean="0"/>
                        <a:t>  Plot continues to fall, main idea, author’s purpose low but climbing,  setting really dropped, compare/contrast doing well, draw conclusions is </a:t>
                      </a:r>
                      <a:r>
                        <a:rPr lang="en-US" sz="1300" baseline="0" dirty="0" err="1" smtClean="0"/>
                        <a:t>yo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baseline="0" dirty="0" err="1" smtClean="0"/>
                        <a:t>yoing</a:t>
                      </a:r>
                      <a:r>
                        <a:rPr lang="en-US" sz="1300" baseline="0" dirty="0" smtClean="0"/>
                        <a:t>, retelling low and falling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We used to have bookmarks</a:t>
                      </a:r>
                      <a:r>
                        <a:rPr lang="en-US" sz="1300" baseline="0" dirty="0" smtClean="0"/>
                        <a:t> that helped teach text features – where did those go?</a:t>
                      </a:r>
                    </a:p>
                    <a:p>
                      <a:r>
                        <a:rPr lang="en-US" sz="1300" baseline="0" dirty="0" smtClean="0"/>
                        <a:t>What strategies support retelling?</a:t>
                      </a:r>
                    </a:p>
                    <a:p>
                      <a:r>
                        <a:rPr lang="en-US" sz="1300" baseline="0" dirty="0" smtClean="0"/>
                        <a:t>What other skills do students need to know in order to  know setting?</a:t>
                      </a:r>
                    </a:p>
                    <a:p>
                      <a:r>
                        <a:rPr lang="en-US" sz="1300" baseline="0" dirty="0" smtClean="0"/>
                        <a:t>For retelling indicator, what things change between grade levels?</a:t>
                      </a:r>
                      <a:endParaRPr lang="en-US" sz="13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304800"/>
            <a:ext cx="642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Kansas State Reading Assessment – Trend Data Analysis 2007-2010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0" y="838200"/>
          <a:ext cx="6096000" cy="1379982"/>
        </p:xfrm>
        <a:graphic>
          <a:graphicData uri="http://schemas.openxmlformats.org/drawingml/2006/table">
            <a:tbl>
              <a:tblPr/>
              <a:tblGrid>
                <a:gridCol w="3026611"/>
                <a:gridCol w="3069389"/>
              </a:tblGrid>
              <a:tr h="13732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1300" b="1" u="sng" baseline="30000">
                          <a:latin typeface="Calibri"/>
                          <a:ea typeface="Calibri"/>
                          <a:cs typeface="Times New Roman"/>
                        </a:rPr>
                        <a:t>rd</a:t>
                      </a:r>
                      <a:r>
                        <a:rPr lang="en-US" sz="1300" b="1" u="sng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1.4.A1 One and two-step real world problems with +/-,  /x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3.2.A1 Real world problems with measurement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3.2.K2  Reads and tells time to the minute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371600" y="2362200"/>
          <a:ext cx="6096000" cy="1719238"/>
        </p:xfrm>
        <a:graphic>
          <a:graphicData uri="http://schemas.openxmlformats.org/drawingml/2006/table">
            <a:tbl>
              <a:tblPr/>
              <a:tblGrid>
                <a:gridCol w="2994526"/>
                <a:gridCol w="3101474"/>
              </a:tblGrid>
              <a:tr h="17192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300" b="1" u="sng" baseline="30000" dirty="0"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2.3.K2  Finds the values &amp; determines the rules for function tables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3.2.K2  Selects and uses measurement tools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1.4.A1  One and two-step real world problems with +/-,  /x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2.3.A1  Represents relationships between whole #s using pictures, tables, symbols, &amp; graphs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3.2.A2  Estimates and checks for reasonableness of measurement and calculations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4231402"/>
          <a:ext cx="6096000" cy="2397998"/>
        </p:xfrm>
        <a:graphic>
          <a:graphicData uri="http://schemas.openxmlformats.org/drawingml/2006/table">
            <a:tbl>
              <a:tblPr/>
              <a:tblGrid>
                <a:gridCol w="2994526"/>
                <a:gridCol w="3101474"/>
              </a:tblGrid>
              <a:tr h="23979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1300" b="1" u="sng" baseline="30000" dirty="0"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33475" algn="l"/>
                        </a:tabLs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1.1.K1  Equivalent representations for whole numbers, fractions, &amp; decimals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33475" algn="l"/>
                        </a:tabLs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2.2.K2  One step equations with one variable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33475" algn="l"/>
                        </a:tabLs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2.3.K4  Function table and plotting ordered pairs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33475" algn="l"/>
                        </a:tabLs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3.2.K4  Converts within the customary system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33475" algn="l"/>
                        </a:tabLs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3.3.K3  Recognizes solids from various perspectives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1.4.A1  One and two-step real world problems with +/-,  /x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1.3.A4  Real world problems with various computational methods using estimation or exact answers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3.2.A1  Real world problems with measurement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-7620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Franklin Reading Math Indicators 09-10</a:t>
            </a: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Strengths &amp; Areas of Improvement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0" y="381000"/>
          <a:ext cx="8686800" cy="627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5606"/>
                <a:gridCol w="3412672"/>
                <a:gridCol w="4498522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</a:t>
                      </a:r>
                    </a:p>
                    <a:p>
                      <a:r>
                        <a:rPr lang="en-US" dirty="0" smtClean="0"/>
                        <a:t>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Items Noticed by Staff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r>
                        <a:rPr lang="en-US" baseline="0" dirty="0" smtClean="0"/>
                        <a:t>/Further Inquiry</a:t>
                      </a:r>
                      <a:endParaRPr lang="en-US" dirty="0"/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3</a:t>
                      </a:r>
                      <a:r>
                        <a:rPr lang="en-US" sz="1300" baseline="30000" dirty="0" smtClean="0"/>
                        <a:t>rd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Compare/order whole numbers progressively going down</a:t>
                      </a:r>
                    </a:p>
                    <a:p>
                      <a:r>
                        <a:rPr lang="en-US" sz="1100" dirty="0" smtClean="0"/>
                        <a:t>Mixed coins same</a:t>
                      </a:r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Overall spike in 2008. Gone down since?</a:t>
                      </a:r>
                    </a:p>
                    <a:p>
                      <a:r>
                        <a:rPr lang="en-US" sz="1100" dirty="0" smtClean="0"/>
                        <a:t>1&amp;2 step measurement &amp;</a:t>
                      </a:r>
                      <a:r>
                        <a:rPr lang="en-US" sz="1100" baseline="0" dirty="0" smtClean="0"/>
                        <a:t> real world problem solving going down</a:t>
                      </a:r>
                    </a:p>
                    <a:p>
                      <a:r>
                        <a:rPr lang="en-US" sz="1100" baseline="0" dirty="0" smtClean="0"/>
                        <a:t>Read and tell time to min?</a:t>
                      </a:r>
                    </a:p>
                    <a:p>
                      <a:r>
                        <a:rPr lang="en-US" sz="1100" baseline="0" dirty="0" smtClean="0"/>
                        <a:t>Using models for operation not red but still down</a:t>
                      </a:r>
                    </a:p>
                    <a:p>
                      <a:r>
                        <a:rPr lang="en-US" sz="1100" baseline="0" dirty="0" smtClean="0"/>
                        <a:t>Also, fact families &amp; </a:t>
                      </a:r>
                      <a:r>
                        <a:rPr lang="en-US" sz="1100" baseline="0" dirty="0" err="1" smtClean="0"/>
                        <a:t>mult</a:t>
                      </a:r>
                      <a:r>
                        <a:rPr lang="en-US" sz="1100" baseline="0" dirty="0" smtClean="0"/>
                        <a:t>. Rep. of </a:t>
                      </a:r>
                      <a:r>
                        <a:rPr lang="en-US" sz="1100" baseline="0" dirty="0" err="1" smtClean="0"/>
                        <a:t>patt</a:t>
                      </a:r>
                      <a:r>
                        <a:rPr lang="en-US" sz="1100" baseline="0" dirty="0" smtClean="0"/>
                        <a:t> blocks</a:t>
                      </a: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Why? Is it b/c #’s are getting bigger? Is it b/c of place value?</a:t>
                      </a:r>
                      <a:r>
                        <a:rPr lang="en-US" sz="1100" dirty="0" smtClean="0"/>
                        <a:t> </a:t>
                      </a:r>
                    </a:p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Do we practice high enough values for test?</a:t>
                      </a:r>
                    </a:p>
                    <a:p>
                      <a:r>
                        <a:rPr lang="en-US" sz="1100" dirty="0" smtClean="0"/>
                        <a:t>Can 2</a:t>
                      </a:r>
                      <a:r>
                        <a:rPr lang="en-US" sz="1100" baseline="30000" dirty="0" smtClean="0"/>
                        <a:t>nd</a:t>
                      </a:r>
                      <a:r>
                        <a:rPr lang="en-US" sz="1100" dirty="0" smtClean="0"/>
                        <a:t> grade support this by going higher values than required by their curriculum.</a:t>
                      </a:r>
                    </a:p>
                    <a:p>
                      <a:r>
                        <a:rPr lang="en-US" sz="1100" dirty="0" smtClean="0"/>
                        <a:t>Was this the group of kids in 08?</a:t>
                      </a:r>
                    </a:p>
                    <a:p>
                      <a:r>
                        <a:rPr lang="en-US" sz="1100" dirty="0" smtClean="0"/>
                        <a:t>Would getting into quad d (rig. &amp; </a:t>
                      </a:r>
                      <a:r>
                        <a:rPr lang="en-US" sz="1100" dirty="0" err="1" smtClean="0"/>
                        <a:t>rel</a:t>
                      </a:r>
                      <a:r>
                        <a:rPr lang="en-US" sz="1100" dirty="0" smtClean="0"/>
                        <a:t>) help? How </a:t>
                      </a:r>
                      <a:r>
                        <a:rPr lang="en-US" sz="1100" dirty="0" err="1" smtClean="0"/>
                        <a:t>timewise</a:t>
                      </a:r>
                      <a:r>
                        <a:rPr lang="en-US" sz="1100" dirty="0" smtClean="0"/>
                        <a:t>?</a:t>
                      </a:r>
                    </a:p>
                    <a:p>
                      <a:endParaRPr lang="en-US" sz="1100" baseline="0" dirty="0" smtClean="0"/>
                    </a:p>
                    <a:p>
                      <a:r>
                        <a:rPr lang="en-US" sz="1100" baseline="0" dirty="0" smtClean="0"/>
                        <a:t>Do we need to look at wording on test vs. our teaching? How can we provide more practice time</a:t>
                      </a:r>
                    </a:p>
                    <a:p>
                      <a:r>
                        <a:rPr lang="en-US" sz="1100" baseline="0" dirty="0" smtClean="0"/>
                        <a:t>Is hour hand in-between on test?</a:t>
                      </a:r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</a:t>
                      </a:r>
                      <a:r>
                        <a:rPr lang="en-US" sz="1300" baseline="30000" dirty="0" smtClean="0"/>
                        <a:t>th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Real –world problem solving – low in all grades</a:t>
                      </a:r>
                    </a:p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Number properties is inconsistent</a:t>
                      </a:r>
                    </a:p>
                    <a:p>
                      <a:r>
                        <a:rPr lang="en-US" sz="1100" dirty="0" smtClean="0"/>
                        <a:t>Expanded/standard</a:t>
                      </a:r>
                      <a:r>
                        <a:rPr lang="en-US" sz="1100" baseline="0" dirty="0" smtClean="0"/>
                        <a:t> word form dropped</a:t>
                      </a:r>
                    </a:p>
                    <a:p>
                      <a:endParaRPr lang="en-US" sz="1100" baseline="0" dirty="0" smtClean="0"/>
                    </a:p>
                    <a:p>
                      <a:endParaRPr lang="en-US" sz="1100" baseline="0" dirty="0" smtClean="0"/>
                    </a:p>
                    <a:p>
                      <a:r>
                        <a:rPr lang="en-US" sz="1100" baseline="0" dirty="0" smtClean="0"/>
                        <a:t>Estimate &amp; check for reasonableness low 4 yrs.</a:t>
                      </a:r>
                    </a:p>
                    <a:p>
                      <a:r>
                        <a:rPr lang="en-US" sz="1100" baseline="0" dirty="0" smtClean="0"/>
                        <a:t>Rep. relationships between whole #’s using </a:t>
                      </a:r>
                      <a:r>
                        <a:rPr lang="en-US" sz="1100" baseline="0" dirty="0" err="1" smtClean="0"/>
                        <a:t>pics</a:t>
                      </a:r>
                      <a:r>
                        <a:rPr lang="en-US" sz="1100" baseline="0" dirty="0" smtClean="0"/>
                        <a:t>, tables, symbols, and graphs</a:t>
                      </a:r>
                    </a:p>
                    <a:p>
                      <a:r>
                        <a:rPr lang="en-US" sz="1100" baseline="0" dirty="0" smtClean="0"/>
                        <a:t>Lot of “not tested” items in 3</a:t>
                      </a:r>
                      <a:r>
                        <a:rPr lang="en-US" sz="1100" baseline="30000" dirty="0" smtClean="0"/>
                        <a:t>rd</a:t>
                      </a:r>
                      <a:r>
                        <a:rPr lang="en-US" sz="1100" baseline="0" dirty="0" smtClean="0"/>
                        <a:t>, 4</a:t>
                      </a:r>
                      <a:r>
                        <a:rPr lang="en-US" sz="1100" baseline="30000" dirty="0" smtClean="0"/>
                        <a:t>th</a:t>
                      </a:r>
                      <a:r>
                        <a:rPr lang="en-US" sz="1100" baseline="0" dirty="0" smtClean="0"/>
                        <a:t> that are then red in 5</a:t>
                      </a:r>
                      <a:r>
                        <a:rPr lang="en-US" sz="1100" baseline="30000" dirty="0" smtClean="0"/>
                        <a:t>th</a:t>
                      </a:r>
                      <a:r>
                        <a:rPr lang="en-US" sz="1100" baseline="0" dirty="0" smtClean="0"/>
                        <a:t>.</a:t>
                      </a: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Not supported</a:t>
                      </a:r>
                      <a:r>
                        <a:rPr lang="en-US" sz="1100" baseline="0" dirty="0" smtClean="0"/>
                        <a:t> by curriculum. When do we fit it in? How do we get students to read the entire word problem?</a:t>
                      </a:r>
                    </a:p>
                    <a:p>
                      <a:r>
                        <a:rPr lang="en-US" sz="1100" baseline="0" dirty="0" smtClean="0"/>
                        <a:t>Do teachers have math property cards? Are they being used?</a:t>
                      </a:r>
                    </a:p>
                    <a:p>
                      <a:r>
                        <a:rPr lang="en-US" sz="1100" baseline="0" dirty="0" smtClean="0"/>
                        <a:t>Is expanded/standard on pacing guide? How do we communicate the importance to other grades? Is there prior knowledge students need for this skill in other grades?</a:t>
                      </a:r>
                    </a:p>
                    <a:p>
                      <a:r>
                        <a:rPr lang="en-US" sz="1100" baseline="0" dirty="0" smtClean="0"/>
                        <a:t>Does this connect with </a:t>
                      </a:r>
                      <a:r>
                        <a:rPr lang="en-US" sz="1100" baseline="0" dirty="0" err="1" smtClean="0"/>
                        <a:t>inferencing</a:t>
                      </a:r>
                      <a:r>
                        <a:rPr lang="en-US" sz="1100" baseline="0" dirty="0" smtClean="0"/>
                        <a:t>? Strategies??</a:t>
                      </a:r>
                    </a:p>
                    <a:p>
                      <a:r>
                        <a:rPr lang="en-US" sz="1100" dirty="0" smtClean="0"/>
                        <a:t>What does this even look like?</a:t>
                      </a:r>
                    </a:p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How can the info</a:t>
                      </a:r>
                      <a:r>
                        <a:rPr lang="en-US" sz="1100" baseline="0" dirty="0" smtClean="0"/>
                        <a:t> from action plans be shared among grades?</a:t>
                      </a:r>
                      <a:endParaRPr lang="en-US" sz="1100" dirty="0"/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5</a:t>
                      </a:r>
                      <a:r>
                        <a:rPr lang="en-US" sz="1300" baseline="30000" dirty="0" smtClean="0"/>
                        <a:t>th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Some are still red but</a:t>
                      </a:r>
                      <a:r>
                        <a:rPr lang="en-US" sz="1100" baseline="0" dirty="0" smtClean="0"/>
                        <a:t> are improving</a:t>
                      </a:r>
                    </a:p>
                    <a:p>
                      <a:r>
                        <a:rPr lang="en-US" sz="1100" baseline="0" dirty="0" smtClean="0"/>
                        <a:t>GCF/LCM low or </a:t>
                      </a:r>
                      <a:r>
                        <a:rPr lang="en-US" sz="1100" baseline="0" dirty="0" err="1" smtClean="0"/>
                        <a:t>yo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err="1" smtClean="0"/>
                        <a:t>yos</a:t>
                      </a:r>
                      <a:endParaRPr lang="en-US" sz="1100" baseline="0" dirty="0" smtClean="0"/>
                    </a:p>
                    <a:p>
                      <a:r>
                        <a:rPr lang="en-US" sz="1100" baseline="0" dirty="0" smtClean="0"/>
                        <a:t>Real world prob. </a:t>
                      </a:r>
                      <a:r>
                        <a:rPr lang="en-US" sz="1100" baseline="0" dirty="0" err="1" smtClean="0"/>
                        <a:t>Solv</a:t>
                      </a:r>
                      <a:r>
                        <a:rPr lang="en-US" sz="1100" baseline="0" dirty="0" smtClean="0"/>
                        <a:t>. w/estimation or exact answers w/various comp. methods went up</a:t>
                      </a:r>
                    </a:p>
                    <a:p>
                      <a:r>
                        <a:rPr lang="en-US" sz="1100" baseline="0" dirty="0" smtClean="0"/>
                        <a:t>1 &amp; 2 step real world is continually dropping at all grades</a:t>
                      </a:r>
                    </a:p>
                    <a:p>
                      <a:r>
                        <a:rPr lang="en-US" sz="1100" baseline="0" dirty="0" smtClean="0"/>
                        <a:t>Anything saying real is low</a:t>
                      </a:r>
                    </a:p>
                    <a:p>
                      <a:r>
                        <a:rPr lang="en-US" sz="1100" baseline="0" dirty="0" smtClean="0"/>
                        <a:t>Using variables went up. Last yr we specifically addressed this</a:t>
                      </a:r>
                    </a:p>
                    <a:p>
                      <a:r>
                        <a:rPr lang="en-US" sz="1100" baseline="0" dirty="0" smtClean="0"/>
                        <a:t>Function tables good. M. of central tend good</a:t>
                      </a:r>
                    </a:p>
                    <a:p>
                      <a:r>
                        <a:rPr lang="en-US" sz="1100" baseline="0" dirty="0" smtClean="0"/>
                        <a:t>Didn’t drop in areas that had been high previously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Could we look at the lang. used in this area in lower</a:t>
                      </a:r>
                      <a:r>
                        <a:rPr lang="en-US" sz="1100" baseline="0" dirty="0" smtClean="0"/>
                        <a:t> grades?</a:t>
                      </a:r>
                    </a:p>
                    <a:p>
                      <a:endParaRPr lang="en-US" sz="1100" baseline="0" dirty="0" smtClean="0"/>
                    </a:p>
                    <a:p>
                      <a:r>
                        <a:rPr lang="en-US" sz="1100" baseline="0" dirty="0" smtClean="0"/>
                        <a:t>How are Real world prob. </a:t>
                      </a:r>
                      <a:r>
                        <a:rPr lang="en-US" sz="1100" baseline="0" dirty="0" err="1" smtClean="0"/>
                        <a:t>Solv</a:t>
                      </a:r>
                      <a:r>
                        <a:rPr lang="en-US" sz="1100" baseline="0" dirty="0" smtClean="0"/>
                        <a:t>. And 1&amp; 2 step real world problems different in one is going up and one is dropping?</a:t>
                      </a:r>
                    </a:p>
                    <a:p>
                      <a:endParaRPr lang="en-US" sz="1100" baseline="0" dirty="0" smtClean="0"/>
                    </a:p>
                    <a:p>
                      <a:r>
                        <a:rPr lang="en-US" sz="1100" dirty="0" smtClean="0"/>
                        <a:t>Are we teaching what’s relevant to students? Is there a </a:t>
                      </a:r>
                      <a:r>
                        <a:rPr lang="en-US" sz="1100" dirty="0" err="1" smtClean="0"/>
                        <a:t>descrepency</a:t>
                      </a:r>
                      <a:r>
                        <a:rPr lang="en-US" sz="1100" dirty="0" smtClean="0"/>
                        <a:t>?</a:t>
                      </a:r>
                    </a:p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Are lower grades teaching 5</a:t>
                      </a:r>
                      <a:r>
                        <a:rPr lang="en-US" sz="1100" baseline="30000" dirty="0" smtClean="0"/>
                        <a:t>th</a:t>
                      </a:r>
                      <a:r>
                        <a:rPr lang="en-US" sz="1100" dirty="0" smtClean="0"/>
                        <a:t> tested</a:t>
                      </a:r>
                      <a:r>
                        <a:rPr lang="en-US" sz="1100" baseline="0" dirty="0" smtClean="0"/>
                        <a:t> indicators that aren’t tested in 3 or 4? If so, how? Vertical teaming</a:t>
                      </a:r>
                      <a:endParaRPr lang="en-US" sz="11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617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Kansas State Math Assessment – Trend Data Analysis 2007-2010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br.usd259.net/ChartImg.axd?i=chart_17708d23c66a4eda95aebb8c2589c7f9_5.png&amp;g=88d58ca463bf4ca8b50ea22a639d73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00" y="0"/>
            <a:ext cx="4470400" cy="3352800"/>
          </a:xfrm>
          <a:prstGeom prst="rect">
            <a:avLst/>
          </a:prstGeom>
          <a:noFill/>
        </p:spPr>
      </p:pic>
      <p:pic>
        <p:nvPicPr>
          <p:cNvPr id="4" name="Picture 2" descr="http://pbr.usd259.net/ChartImg.axd?i=chart_17708d23c66a4eda95aebb8c2589c7f9_6.png&amp;g=0cc892fa7c2d4074a6193702c0ea0fa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0400" y="0"/>
            <a:ext cx="4673600" cy="3505200"/>
          </a:xfrm>
          <a:prstGeom prst="rect">
            <a:avLst/>
          </a:prstGeom>
          <a:noFill/>
        </p:spPr>
      </p:pic>
      <p:graphicFrame>
        <p:nvGraphicFramePr>
          <p:cNvPr id="7" name="Chart 6"/>
          <p:cNvGraphicFramePr/>
          <p:nvPr/>
        </p:nvGraphicFramePr>
        <p:xfrm>
          <a:off x="0" y="2971800"/>
          <a:ext cx="91440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br.usd259.net/ChartImg.axd?i=chart_17708d23c66a4eda95aebb8c2589c7f9_7.png&amp;g=866418a5bff045da82b8d1b329bbd5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60800" cy="2895600"/>
          </a:xfrm>
          <a:prstGeom prst="rect">
            <a:avLst/>
          </a:prstGeom>
          <a:noFill/>
        </p:spPr>
      </p:pic>
      <p:graphicFrame>
        <p:nvGraphicFramePr>
          <p:cNvPr id="4" name="Chart 3"/>
          <p:cNvGraphicFramePr/>
          <p:nvPr/>
        </p:nvGraphicFramePr>
        <p:xfrm>
          <a:off x="3733800" y="0"/>
          <a:ext cx="5410200" cy="5024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4390072"/>
            <a:ext cx="411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Knowing that PBR incidents have a negative effect on student achievement, what systems are in place to lower PBR incidents when we are gone from the building?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0" y="228600"/>
          <a:ext cx="40386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4495800" y="228600"/>
          <a:ext cx="4114800" cy="382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81000" y="4495800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Tardies</a:t>
            </a:r>
            <a:r>
              <a:rPr lang="en-US" dirty="0" smtClean="0"/>
              <a:t> and absences went down when strategies were purposefully used.</a:t>
            </a:r>
          </a:p>
          <a:p>
            <a:endParaRPr lang="en-US" dirty="0" smtClean="0"/>
          </a:p>
          <a:p>
            <a:r>
              <a:rPr lang="en-US" dirty="0" smtClean="0"/>
              <a:t>Each time a student is tardy, the entire class is effected negatively. If a student is not in school, we cannot teach them. What strategies are in place to decrease </a:t>
            </a:r>
            <a:r>
              <a:rPr lang="en-US" dirty="0" err="1" smtClean="0"/>
              <a:t>tardies</a:t>
            </a:r>
            <a:r>
              <a:rPr lang="en-US" dirty="0" smtClean="0"/>
              <a:t> and increase attendance on a regular basis?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30480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School Processes/Programs Data</a:t>
            </a:r>
          </a:p>
          <a:p>
            <a:endParaRPr lang="en-US" b="1" dirty="0" smtClean="0"/>
          </a:p>
          <a:p>
            <a:r>
              <a:rPr lang="en-US" b="1" dirty="0" smtClean="0"/>
              <a:t>For this data set, please discuss the following questions: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As a school, what does our PBR data look like?</a:t>
            </a:r>
          </a:p>
          <a:p>
            <a:pPr marL="342900" indent="-342900">
              <a:buAutoNum type="arabicPeriod"/>
            </a:pPr>
            <a:r>
              <a:rPr lang="en-US" dirty="0" smtClean="0"/>
              <a:t>Which areas are students struggling least? Most?</a:t>
            </a:r>
          </a:p>
          <a:p>
            <a:pPr marL="342900" indent="-342900">
              <a:buAutoNum type="arabicPeriod"/>
            </a:pPr>
            <a:r>
              <a:rPr lang="en-US" dirty="0" smtClean="0"/>
              <a:t>Which students are struggling least? Most?</a:t>
            </a:r>
          </a:p>
          <a:p>
            <a:pPr marL="342900" indent="-342900">
              <a:buAutoNum type="arabicPeriod"/>
            </a:pPr>
            <a:r>
              <a:rPr lang="en-US" dirty="0" smtClean="0"/>
              <a:t>As a school, how do we feel order and discipline is established and consistent?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Knowing that PBR incidents have a negative effect on student achievement, what systems are in place to lower PBR incidents when we are gone from the building?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When are students tardy and absent least? Most? 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What strategies are in place to decrease </a:t>
            </a:r>
            <a:r>
              <a:rPr lang="en-US" dirty="0" err="1" smtClean="0"/>
              <a:t>tardies</a:t>
            </a:r>
            <a:r>
              <a:rPr lang="en-US" dirty="0" smtClean="0"/>
              <a:t> and increase attendance on a regular basis?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Please bullet your findings below: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304800"/>
            <a:ext cx="861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School Processes/Programs Data</a:t>
            </a:r>
          </a:p>
          <a:p>
            <a:endParaRPr lang="en-US" b="1" dirty="0" smtClean="0"/>
          </a:p>
          <a:p>
            <a:r>
              <a:rPr lang="en-US" b="1" dirty="0" smtClean="0"/>
              <a:t>Key Findings:</a:t>
            </a:r>
          </a:p>
          <a:p>
            <a:r>
              <a:rPr lang="en-US" dirty="0" smtClean="0"/>
              <a:t>PBR incidents are going down – strength</a:t>
            </a:r>
          </a:p>
          <a:p>
            <a:r>
              <a:rPr lang="en-US" dirty="0" smtClean="0"/>
              <a:t>When teachers are gone, strategies are not in place to support students</a:t>
            </a:r>
          </a:p>
          <a:p>
            <a:r>
              <a:rPr lang="en-US" dirty="0" smtClean="0"/>
              <a:t>As a building, it is not agreed that order and discipline is established and consistent</a:t>
            </a:r>
          </a:p>
          <a:p>
            <a:r>
              <a:rPr lang="en-US" dirty="0" smtClean="0"/>
              <a:t>As a building, order and discipline being established and consistent is very important</a:t>
            </a:r>
          </a:p>
          <a:p>
            <a:r>
              <a:rPr lang="en-US" dirty="0" err="1" smtClean="0"/>
              <a:t>Tardies</a:t>
            </a:r>
            <a:r>
              <a:rPr lang="en-US" dirty="0" smtClean="0"/>
              <a:t> and absences are better with a school-wide focus in place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28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Franklin – Demographics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1999" y="1143001"/>
          <a:ext cx="7696201" cy="2002970"/>
        </p:xfrm>
        <a:graphic>
          <a:graphicData uri="http://schemas.openxmlformats.org/drawingml/2006/table">
            <a:tbl>
              <a:tblPr/>
              <a:tblGrid>
                <a:gridCol w="811250"/>
                <a:gridCol w="800575"/>
                <a:gridCol w="1174178"/>
                <a:gridCol w="800575"/>
                <a:gridCol w="960691"/>
                <a:gridCol w="907320"/>
                <a:gridCol w="1174178"/>
                <a:gridCol w="1067434"/>
              </a:tblGrid>
              <a:tr h="7511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School Year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Grade Level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Official Enrollment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Mobility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# Free/Reduced Lunch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% Free/Reduced Lunch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# Students Transported by BOE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% Students Transported by BOE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2006-2007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PK-5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361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81%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303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84%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102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28.255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2007-2008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PK-5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390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94%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330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85%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114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29.23%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2008-2009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PK-5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398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71%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342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86%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101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25.38%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2009-2010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PK-5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396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347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87.6%</a:t>
                      </a: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3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2010-2011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PK-5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351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314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89.5%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83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730" marR="507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0999" y="3614411"/>
          <a:ext cx="8458201" cy="2710189"/>
        </p:xfrm>
        <a:graphic>
          <a:graphicData uri="http://schemas.openxmlformats.org/drawingml/2006/table">
            <a:tbl>
              <a:tblPr/>
              <a:tblGrid>
                <a:gridCol w="669136"/>
                <a:gridCol w="716258"/>
                <a:gridCol w="502596"/>
                <a:gridCol w="604157"/>
                <a:gridCol w="528638"/>
                <a:gridCol w="528638"/>
                <a:gridCol w="604157"/>
                <a:gridCol w="679677"/>
                <a:gridCol w="755197"/>
                <a:gridCol w="830716"/>
                <a:gridCol w="604157"/>
                <a:gridCol w="528638"/>
                <a:gridCol w="453118"/>
                <a:gridCol w="453118"/>
              </a:tblGrid>
              <a:tr h="60706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School Year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Official 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Enrollment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# White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% White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Asian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% Asian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# Black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% Black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# Hispanic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% Hispanic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# Sped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% Sped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# ESOL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% ESOL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2006-2007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361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158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43.77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1.11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8.31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115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31.86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50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13.85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72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2007-2008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390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157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40.26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1.54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10.26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126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32.31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94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24.10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85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21.8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2008-2009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398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165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41.46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2.76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33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8.29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116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29.15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88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22.11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latin typeface="Calibri"/>
                          <a:ea typeface="Calibri"/>
                          <a:cs typeface="Times New Roman"/>
                        </a:rPr>
                        <a:t>97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24.4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2009-2010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396</a:t>
                      </a: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Times New Roman"/>
                        </a:rPr>
                        <a:t>172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Times New Roman"/>
                        </a:rPr>
                        <a:t>43.43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Times New Roman"/>
                        </a:rPr>
                        <a:t>2.27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Times New Roman"/>
                        </a:rPr>
                        <a:t>41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Times New Roman"/>
                        </a:rPr>
                        <a:t>10.35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Times New Roman"/>
                        </a:rPr>
                        <a:t>151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Times New Roman"/>
                        </a:rPr>
                        <a:t>38.13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Times New Roman"/>
                        </a:rPr>
                        <a:t>44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Times New Roman"/>
                        </a:rPr>
                        <a:t>11.11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latin typeface="Calibri"/>
                          <a:ea typeface="Calibri"/>
                          <a:cs typeface="Times New Roman"/>
                        </a:rPr>
                        <a:t>106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26.8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6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2010-2011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351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149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42.45%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3.13%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7.41%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136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38.75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39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11.11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76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21.2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044" marR="4504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4800" y="3200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Student Data</a:t>
            </a:r>
            <a:endParaRPr lang="en-US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276600" y="6096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Franklin Elementary</a:t>
            </a:r>
            <a:endParaRPr lang="en-US" b="1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1066800"/>
            <a:ext cx="8534400" cy="3276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304800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Franklin Elementary School – Community/School Demographics Summary</a:t>
            </a:r>
          </a:p>
          <a:p>
            <a:r>
              <a:rPr lang="en-US" sz="1200" b="1" i="1" dirty="0" smtClean="0"/>
              <a:t>From Census.gov 2000 and 2009 School Demographic Data</a:t>
            </a:r>
            <a:endParaRPr lang="en-US" sz="1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417016"/>
            <a:ext cx="8915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 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Education:   73% High school graduate, 10% Bachelor degree or higher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Housing:   52% Owner-occupied, 48% Renter-occupied</a:t>
            </a:r>
          </a:p>
          <a:p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Economic:    62% in Labor force 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Free/reduced lunch:   87.6%.  This is consistent.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  <a:p>
            <a:pPr>
              <a:buFont typeface="Arial" pitchFamily="34" charset="0"/>
              <a:buChar char="•"/>
            </a:pPr>
            <a:r>
              <a:rPr lang="en-US" sz="2200" dirty="0" smtClean="0"/>
              <a:t>ESOL population is rising.</a:t>
            </a:r>
          </a:p>
          <a:p>
            <a:pPr>
              <a:buFont typeface="Arial" pitchFamily="34" charset="0"/>
              <a:buChar char="•"/>
            </a:pPr>
            <a:endParaRPr lang="en-US" sz="2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57200" y="45720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685800" y="1143000"/>
          <a:ext cx="7467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3400" y="5334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KS Reading Assessment - Franklin</a:t>
            </a:r>
            <a:endParaRPr lang="en-US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533400" y="228600"/>
          <a:ext cx="7486650" cy="4576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4992469"/>
            <a:ext cx="792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are we currently sharing strategies for low-language learners among teachers at different grade levels?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304800"/>
            <a:ext cx="8610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School Processes/Strategies</a:t>
            </a:r>
          </a:p>
          <a:p>
            <a:endParaRPr lang="en-US" b="1" dirty="0" smtClean="0"/>
          </a:p>
          <a:p>
            <a:r>
              <a:rPr lang="en-US" b="1" dirty="0" smtClean="0"/>
              <a:t>For this data set, please discuss the following questions:</a:t>
            </a:r>
            <a:endParaRPr lang="en-US" dirty="0" smtClean="0"/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How are we currently sharing strategies for low-language learners among teachers at different grade levels?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Review the State Indicators strengths and areas of improvement. What similarities/ trends do you see between grade levels?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/>
            <a:r>
              <a:rPr lang="en-US" dirty="0" smtClean="0"/>
              <a:t>Please summarize your findings below: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5029200"/>
          <a:ext cx="6096000" cy="1424777"/>
        </p:xfrm>
        <a:graphic>
          <a:graphicData uri="http://schemas.openxmlformats.org/drawingml/2006/table">
            <a:tbl>
              <a:tblPr/>
              <a:tblGrid>
                <a:gridCol w="2994526"/>
                <a:gridCol w="3101474"/>
              </a:tblGrid>
              <a:tr h="14247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1300" b="1" u="sng" baseline="30000" dirty="0"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1.4.2  Text Features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1.4.7  Compare and Contrast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1.4.8  Cause and Effect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2.1.3  Plot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1.4.11  Author’s Purpose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1.4.9  Retelling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371600" y="2590800"/>
          <a:ext cx="6096000" cy="2146554"/>
        </p:xfrm>
        <a:graphic>
          <a:graphicData uri="http://schemas.openxmlformats.org/drawingml/2006/table">
            <a:tbl>
              <a:tblPr/>
              <a:tblGrid>
                <a:gridCol w="2994526"/>
                <a:gridCol w="3101474"/>
              </a:tblGrid>
              <a:tr h="2123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300" b="1" u="sng" baseline="30000" dirty="0"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1.3.1  Context Clues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1.4.2  Text Features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1.4.7  Compare and Contrast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1.4.8  Cause and Effect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1.4.11  Author’s Purpose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2.1.1  Character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1.4.9  Retelling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1.4.14  Fact and Opinion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2.1.3  Plot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1600" y="1066800"/>
          <a:ext cx="6096000" cy="1250690"/>
        </p:xfrm>
        <a:graphic>
          <a:graphicData uri="http://schemas.openxmlformats.org/drawingml/2006/table">
            <a:tbl>
              <a:tblPr/>
              <a:tblGrid>
                <a:gridCol w="3026611"/>
                <a:gridCol w="3069389"/>
              </a:tblGrid>
              <a:tr h="12506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1300" b="1" u="sng" baseline="30000">
                          <a:latin typeface="Calibri"/>
                          <a:ea typeface="Calibri"/>
                          <a:cs typeface="Times New Roman"/>
                        </a:rPr>
                        <a:t>rd</a:t>
                      </a:r>
                      <a:r>
                        <a:rPr lang="en-US" sz="1300" b="1" u="sng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2.1.1 Characters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1.4.10 Retell main idea, event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1.4.8 Compare and Contrast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1.3.2 Context Clues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-152400" y="381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Franklin Reading State Indicators 09-10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Strengths &amp; Areas of Improvement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762000"/>
          <a:ext cx="8534400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3352800"/>
                <a:gridCol w="4419600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</a:t>
                      </a:r>
                    </a:p>
                    <a:p>
                      <a:r>
                        <a:rPr lang="en-US" dirty="0" smtClean="0"/>
                        <a:t>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Items Noticed by Staff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r>
                        <a:rPr lang="en-US" baseline="0" dirty="0" smtClean="0"/>
                        <a:t>/Further Inquiry</a:t>
                      </a:r>
                      <a:endParaRPr lang="en-US" dirty="0"/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3</a:t>
                      </a:r>
                      <a:r>
                        <a:rPr lang="en-US" sz="1300" baseline="30000" dirty="0" smtClean="0"/>
                        <a:t>rd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Text features </a:t>
                      </a:r>
                      <a:r>
                        <a:rPr lang="en-US" sz="1300" dirty="0" err="1" smtClean="0"/>
                        <a:t>yo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yo</a:t>
                      </a:r>
                      <a:r>
                        <a:rPr lang="en-US" sz="1300" dirty="0" smtClean="0"/>
                        <a:t>,</a:t>
                      </a:r>
                      <a:r>
                        <a:rPr lang="en-US" sz="1300" baseline="0" dirty="0" smtClean="0"/>
                        <a:t> context clues dipped last year, setting dipped, retelling keeps dropping, plot is also low, scores jump from 3</a:t>
                      </a:r>
                      <a:r>
                        <a:rPr lang="en-US" sz="1300" baseline="30000" dirty="0" smtClean="0"/>
                        <a:t>rd</a:t>
                      </a:r>
                      <a:r>
                        <a:rPr lang="en-US" sz="1300" baseline="0" dirty="0" smtClean="0"/>
                        <a:t> to 4</a:t>
                      </a:r>
                      <a:r>
                        <a:rPr lang="en-US" sz="1300" baseline="30000" dirty="0" smtClean="0"/>
                        <a:t>th</a:t>
                      </a:r>
                      <a:r>
                        <a:rPr lang="en-US" sz="1300" baseline="0" dirty="0" smtClean="0"/>
                        <a:t>, fact and opinion is low in 4</a:t>
                      </a:r>
                      <a:r>
                        <a:rPr lang="en-US" sz="1300" baseline="30000" dirty="0" smtClean="0"/>
                        <a:t>th</a:t>
                      </a:r>
                      <a:endParaRPr lang="en-US" sz="1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Which</a:t>
                      </a:r>
                      <a:r>
                        <a:rPr lang="en-US" sz="1300" baseline="0" dirty="0" smtClean="0"/>
                        <a:t> pieces of the setting indicator change from year to year?</a:t>
                      </a:r>
                    </a:p>
                    <a:p>
                      <a:r>
                        <a:rPr lang="en-US" sz="1300" baseline="0" dirty="0" smtClean="0"/>
                        <a:t>With retelling, are we focusing on the wrong thing?</a:t>
                      </a:r>
                    </a:p>
                    <a:p>
                      <a:r>
                        <a:rPr lang="en-US" sz="1300" baseline="0" dirty="0" smtClean="0"/>
                        <a:t>What kind of foundation do students need for retelling? What is the scaffold of this skill?</a:t>
                      </a:r>
                    </a:p>
                    <a:p>
                      <a:r>
                        <a:rPr lang="en-US" sz="1300" baseline="0" dirty="0" smtClean="0"/>
                        <a:t>Why do scores jump in 4</a:t>
                      </a:r>
                      <a:r>
                        <a:rPr lang="en-US" sz="1300" baseline="30000" dirty="0" smtClean="0"/>
                        <a:t>th</a:t>
                      </a:r>
                      <a:r>
                        <a:rPr lang="en-US" sz="1300" baseline="0" dirty="0" smtClean="0"/>
                        <a:t> grade?</a:t>
                      </a:r>
                    </a:p>
                    <a:p>
                      <a:r>
                        <a:rPr lang="en-US" sz="1300" baseline="0" dirty="0" smtClean="0"/>
                        <a:t>How can we know how the questions are worded on the test and if students are struggling with vocabulary differences?</a:t>
                      </a:r>
                    </a:p>
                    <a:p>
                      <a:r>
                        <a:rPr lang="en-US" sz="1300" baseline="0" dirty="0" smtClean="0"/>
                        <a:t>How can we help build a foundation for fact &amp; Opinion tested in 4</a:t>
                      </a:r>
                      <a:r>
                        <a:rPr lang="en-US" sz="1300" baseline="30000" dirty="0" smtClean="0"/>
                        <a:t>th</a:t>
                      </a:r>
                      <a:r>
                        <a:rPr lang="en-US" sz="1300" baseline="0" dirty="0" smtClean="0"/>
                        <a:t>?</a:t>
                      </a:r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</a:t>
                      </a:r>
                      <a:r>
                        <a:rPr lang="en-US" sz="1300" baseline="30000" dirty="0" smtClean="0"/>
                        <a:t>th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Retelling is getting worse,</a:t>
                      </a:r>
                      <a:r>
                        <a:rPr lang="en-US" sz="1300" baseline="0" dirty="0" smtClean="0"/>
                        <a:t> fact and opinion scores are down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What strategies can</a:t>
                      </a:r>
                      <a:r>
                        <a:rPr lang="en-US" sz="1300" baseline="0" dirty="0" smtClean="0"/>
                        <a:t> we use to help students with retelling skills?</a:t>
                      </a:r>
                    </a:p>
                    <a:p>
                      <a:r>
                        <a:rPr lang="en-US" sz="1300" baseline="0" dirty="0" smtClean="0"/>
                        <a:t>How can we help prepare students for the test’s wording of retelling?</a:t>
                      </a:r>
                    </a:p>
                    <a:p>
                      <a:r>
                        <a:rPr lang="en-US" sz="1300" baseline="0" dirty="0" smtClean="0"/>
                        <a:t>Did 3</a:t>
                      </a:r>
                      <a:r>
                        <a:rPr lang="en-US" sz="1300" baseline="30000" dirty="0" smtClean="0"/>
                        <a:t>rd</a:t>
                      </a:r>
                      <a:r>
                        <a:rPr lang="en-US" sz="1300" baseline="0" dirty="0" smtClean="0"/>
                        <a:t> focus on fact and opinion?</a:t>
                      </a:r>
                    </a:p>
                    <a:p>
                      <a:r>
                        <a:rPr lang="en-US" sz="1300" baseline="0" dirty="0" smtClean="0"/>
                        <a:t>When can we have conversations across grade levels to talk about things we are doing that are working?</a:t>
                      </a:r>
                      <a:endParaRPr lang="en-US" sz="1300" dirty="0"/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5</a:t>
                      </a:r>
                      <a:r>
                        <a:rPr lang="en-US" sz="1300" baseline="30000" dirty="0" smtClean="0"/>
                        <a:t>th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Text Features </a:t>
                      </a:r>
                      <a:r>
                        <a:rPr lang="en-US" sz="1300" dirty="0" err="1" smtClean="0"/>
                        <a:t>yo</a:t>
                      </a:r>
                      <a:r>
                        <a:rPr lang="en-US" sz="1300" dirty="0" smtClean="0"/>
                        <a:t> </a:t>
                      </a:r>
                      <a:r>
                        <a:rPr lang="en-US" sz="1300" dirty="0" err="1" smtClean="0"/>
                        <a:t>yos</a:t>
                      </a:r>
                      <a:r>
                        <a:rPr lang="en-US" sz="1300" dirty="0" smtClean="0"/>
                        <a:t>,</a:t>
                      </a:r>
                      <a:r>
                        <a:rPr lang="en-US" sz="1300" baseline="0" dirty="0" smtClean="0"/>
                        <a:t>  Plot continues to fall, main idea, author’s purpose low but climbing,  setting really dropped, compare/contrast doing well, draw conclusions is </a:t>
                      </a:r>
                      <a:r>
                        <a:rPr lang="en-US" sz="1300" baseline="0" dirty="0" err="1" smtClean="0"/>
                        <a:t>yo</a:t>
                      </a:r>
                      <a:r>
                        <a:rPr lang="en-US" sz="1300" baseline="0" dirty="0" smtClean="0"/>
                        <a:t> </a:t>
                      </a:r>
                      <a:r>
                        <a:rPr lang="en-US" sz="1300" baseline="0" dirty="0" err="1" smtClean="0"/>
                        <a:t>yoing</a:t>
                      </a:r>
                      <a:r>
                        <a:rPr lang="en-US" sz="1300" baseline="0" dirty="0" smtClean="0"/>
                        <a:t>, retelling low and falling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We used to have bookmarks</a:t>
                      </a:r>
                      <a:r>
                        <a:rPr lang="en-US" sz="1300" baseline="0" dirty="0" smtClean="0"/>
                        <a:t> that helped teach text features – where did those go?</a:t>
                      </a:r>
                    </a:p>
                    <a:p>
                      <a:r>
                        <a:rPr lang="en-US" sz="1300" baseline="0" dirty="0" smtClean="0"/>
                        <a:t>What strategies support retelling?</a:t>
                      </a:r>
                    </a:p>
                    <a:p>
                      <a:r>
                        <a:rPr lang="en-US" sz="1300" baseline="0" dirty="0" smtClean="0"/>
                        <a:t>What other skills do students need to know in order to  know setting?</a:t>
                      </a:r>
                    </a:p>
                    <a:p>
                      <a:r>
                        <a:rPr lang="en-US" sz="1300" baseline="0" dirty="0" smtClean="0"/>
                        <a:t>For retelling indicator, what things change between grade levels?</a:t>
                      </a:r>
                      <a:endParaRPr lang="en-US" sz="13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304800"/>
            <a:ext cx="642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Kansas State Reading Assessment – Trend Data Analysis 2007-2010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685800"/>
            <a:ext cx="4391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Smart Goal:</a:t>
            </a:r>
          </a:p>
          <a:p>
            <a:r>
              <a:rPr lang="en-US" dirty="0" smtClean="0"/>
              <a:t>We will increase comprehension by ___% …..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524000"/>
            <a:ext cx="670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our </a:t>
            </a:r>
            <a:r>
              <a:rPr lang="en-US" dirty="0" err="1" smtClean="0"/>
              <a:t>AIMSweb</a:t>
            </a:r>
            <a:r>
              <a:rPr lang="en-US" dirty="0" smtClean="0"/>
              <a:t> data and knowledge, what can we do as a school to increase comprehension for all students? Please add ideas below.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0" y="838200"/>
          <a:ext cx="6096000" cy="1379982"/>
        </p:xfrm>
        <a:graphic>
          <a:graphicData uri="http://schemas.openxmlformats.org/drawingml/2006/table">
            <a:tbl>
              <a:tblPr/>
              <a:tblGrid>
                <a:gridCol w="3026611"/>
                <a:gridCol w="3069389"/>
              </a:tblGrid>
              <a:tr h="13732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1300" b="1" u="sng" baseline="30000">
                          <a:latin typeface="Calibri"/>
                          <a:ea typeface="Calibri"/>
                          <a:cs typeface="Times New Roman"/>
                        </a:rPr>
                        <a:t>rd</a:t>
                      </a:r>
                      <a:r>
                        <a:rPr lang="en-US" sz="1300" b="1" u="sng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1.4.A1 One and two-step real world problems with +/-,  /x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3.2.A1 Real world problems with measurement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3.2.K2  Reads and tells time to the minute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371600" y="2362200"/>
          <a:ext cx="6096000" cy="1719238"/>
        </p:xfrm>
        <a:graphic>
          <a:graphicData uri="http://schemas.openxmlformats.org/drawingml/2006/table">
            <a:tbl>
              <a:tblPr/>
              <a:tblGrid>
                <a:gridCol w="2994526"/>
                <a:gridCol w="3101474"/>
              </a:tblGrid>
              <a:tr h="17192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300" b="1" u="sng" baseline="30000" dirty="0"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2.3.K2  Finds the values &amp; determines the rules for function tables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3.2.K2  Selects and uses measurement tools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1.4.A1  One and two-step real world problems with +/-,  /x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2.3.A1  Represents relationships between whole #s using pictures, tables, symbols, &amp; graphs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3.2.A2  Estimates and checks for reasonableness of measurement and calculations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71600" y="4231402"/>
          <a:ext cx="6096000" cy="2397998"/>
        </p:xfrm>
        <a:graphic>
          <a:graphicData uri="http://schemas.openxmlformats.org/drawingml/2006/table">
            <a:tbl>
              <a:tblPr/>
              <a:tblGrid>
                <a:gridCol w="2994526"/>
                <a:gridCol w="3101474"/>
              </a:tblGrid>
              <a:tr h="23979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1300" b="1" u="sng" baseline="30000" dirty="0"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33475" algn="l"/>
                        </a:tabLs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1.1.K1  Equivalent representations for whole numbers, fractions, &amp; decimals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33475" algn="l"/>
                        </a:tabLs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2.2.K2  One step equations with one variable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33475" algn="l"/>
                        </a:tabLs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2.3.K4  Function table and plotting ordered pairs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33475" algn="l"/>
                        </a:tabLs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3.2.K4  Converts within the customary system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33475" algn="l"/>
                        </a:tabLs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3.3.K3  Recognizes solids from various perspectives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1.4.A1  One and two-step real world problems with +/-,  /x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1.3.A4  Real world problems with various computational methods using estimation or exact answers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3.2.A1  Real world problems with measurement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-76200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Franklin Reading Math Indicators 09-10</a:t>
            </a: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Strengths &amp; Areas of Improvement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0" y="381000"/>
          <a:ext cx="8686800" cy="627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5606"/>
                <a:gridCol w="3412672"/>
                <a:gridCol w="4498522"/>
              </a:tblGrid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Grade </a:t>
                      </a:r>
                    </a:p>
                    <a:p>
                      <a:r>
                        <a:rPr lang="en-US" dirty="0" smtClean="0"/>
                        <a:t>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Items Noticed by Staff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r>
                        <a:rPr lang="en-US" baseline="0" dirty="0" smtClean="0"/>
                        <a:t>/Further Inquiry</a:t>
                      </a:r>
                      <a:endParaRPr lang="en-US" dirty="0"/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3</a:t>
                      </a:r>
                      <a:r>
                        <a:rPr lang="en-US" sz="1300" baseline="30000" dirty="0" smtClean="0"/>
                        <a:t>rd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Compare/order whole numbers progressively going down</a:t>
                      </a:r>
                    </a:p>
                    <a:p>
                      <a:r>
                        <a:rPr lang="en-US" sz="1100" dirty="0" smtClean="0"/>
                        <a:t>Mixed coins same</a:t>
                      </a:r>
                    </a:p>
                    <a:p>
                      <a:endParaRPr lang="en-US" sz="1100" dirty="0" smtClean="0"/>
                    </a:p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Overall spike in 2008. Gone down since?</a:t>
                      </a:r>
                    </a:p>
                    <a:p>
                      <a:r>
                        <a:rPr lang="en-US" sz="1100" dirty="0" smtClean="0"/>
                        <a:t>1&amp;2 step measurement &amp;</a:t>
                      </a:r>
                      <a:r>
                        <a:rPr lang="en-US" sz="1100" baseline="0" dirty="0" smtClean="0"/>
                        <a:t> real world problem solving going down</a:t>
                      </a:r>
                    </a:p>
                    <a:p>
                      <a:r>
                        <a:rPr lang="en-US" sz="1100" baseline="0" dirty="0" smtClean="0"/>
                        <a:t>Read and tell time to min?</a:t>
                      </a:r>
                    </a:p>
                    <a:p>
                      <a:r>
                        <a:rPr lang="en-US" sz="1100" baseline="0" dirty="0" smtClean="0"/>
                        <a:t>Using models for operation not red but still down</a:t>
                      </a:r>
                    </a:p>
                    <a:p>
                      <a:r>
                        <a:rPr lang="en-US" sz="1100" baseline="0" dirty="0" smtClean="0"/>
                        <a:t>Also, fact families &amp; </a:t>
                      </a:r>
                      <a:r>
                        <a:rPr lang="en-US" sz="1100" baseline="0" dirty="0" err="1" smtClean="0"/>
                        <a:t>mult</a:t>
                      </a:r>
                      <a:r>
                        <a:rPr lang="en-US" sz="1100" baseline="0" dirty="0" smtClean="0"/>
                        <a:t>. Rep. of </a:t>
                      </a:r>
                      <a:r>
                        <a:rPr lang="en-US" sz="1100" baseline="0" dirty="0" err="1" smtClean="0"/>
                        <a:t>patt</a:t>
                      </a:r>
                      <a:r>
                        <a:rPr lang="en-US" sz="1100" baseline="0" dirty="0" smtClean="0"/>
                        <a:t> blocks</a:t>
                      </a: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aseline="0" dirty="0" smtClean="0"/>
                        <a:t>Why? Is it b/c #’s are getting bigger? Is it b/c of place value?</a:t>
                      </a:r>
                      <a:r>
                        <a:rPr lang="en-US" sz="1100" dirty="0" smtClean="0"/>
                        <a:t> </a:t>
                      </a:r>
                    </a:p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Do we practice high enough values for test?</a:t>
                      </a:r>
                    </a:p>
                    <a:p>
                      <a:r>
                        <a:rPr lang="en-US" sz="1100" dirty="0" smtClean="0"/>
                        <a:t>Can 2</a:t>
                      </a:r>
                      <a:r>
                        <a:rPr lang="en-US" sz="1100" baseline="30000" dirty="0" smtClean="0"/>
                        <a:t>nd</a:t>
                      </a:r>
                      <a:r>
                        <a:rPr lang="en-US" sz="1100" dirty="0" smtClean="0"/>
                        <a:t> grade support this by going higher values than required by their curriculum.</a:t>
                      </a:r>
                    </a:p>
                    <a:p>
                      <a:r>
                        <a:rPr lang="en-US" sz="1100" dirty="0" smtClean="0"/>
                        <a:t>Was this the group of kids in 08?</a:t>
                      </a:r>
                    </a:p>
                    <a:p>
                      <a:r>
                        <a:rPr lang="en-US" sz="1100" dirty="0" smtClean="0"/>
                        <a:t>Would getting into quad d (rig. &amp; </a:t>
                      </a:r>
                      <a:r>
                        <a:rPr lang="en-US" sz="1100" dirty="0" err="1" smtClean="0"/>
                        <a:t>rel</a:t>
                      </a:r>
                      <a:r>
                        <a:rPr lang="en-US" sz="1100" dirty="0" smtClean="0"/>
                        <a:t>) help? How </a:t>
                      </a:r>
                      <a:r>
                        <a:rPr lang="en-US" sz="1100" dirty="0" err="1" smtClean="0"/>
                        <a:t>timewise</a:t>
                      </a:r>
                      <a:r>
                        <a:rPr lang="en-US" sz="1100" dirty="0" smtClean="0"/>
                        <a:t>?</a:t>
                      </a:r>
                    </a:p>
                    <a:p>
                      <a:endParaRPr lang="en-US" sz="1100" baseline="0" dirty="0" smtClean="0"/>
                    </a:p>
                    <a:p>
                      <a:r>
                        <a:rPr lang="en-US" sz="1100" baseline="0" dirty="0" smtClean="0"/>
                        <a:t>Do we need to look at wording on test vs. our teaching? How can we provide more practice time</a:t>
                      </a:r>
                    </a:p>
                    <a:p>
                      <a:r>
                        <a:rPr lang="en-US" sz="1100" baseline="0" dirty="0" smtClean="0"/>
                        <a:t>Is hour hand in-between on test?</a:t>
                      </a:r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4</a:t>
                      </a:r>
                      <a:r>
                        <a:rPr lang="en-US" sz="1300" baseline="30000" dirty="0" smtClean="0"/>
                        <a:t>th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Real –world problem solving – low in all grades</a:t>
                      </a:r>
                    </a:p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Number properties is inconsistent</a:t>
                      </a:r>
                    </a:p>
                    <a:p>
                      <a:r>
                        <a:rPr lang="en-US" sz="1100" dirty="0" smtClean="0"/>
                        <a:t>Expanded/standard</a:t>
                      </a:r>
                      <a:r>
                        <a:rPr lang="en-US" sz="1100" baseline="0" dirty="0" smtClean="0"/>
                        <a:t> word form dropped</a:t>
                      </a:r>
                    </a:p>
                    <a:p>
                      <a:endParaRPr lang="en-US" sz="1100" baseline="0" dirty="0" smtClean="0"/>
                    </a:p>
                    <a:p>
                      <a:endParaRPr lang="en-US" sz="1100" baseline="0" dirty="0" smtClean="0"/>
                    </a:p>
                    <a:p>
                      <a:r>
                        <a:rPr lang="en-US" sz="1100" baseline="0" dirty="0" smtClean="0"/>
                        <a:t>Estimate &amp; check for reasonableness low 4 yrs.</a:t>
                      </a:r>
                    </a:p>
                    <a:p>
                      <a:r>
                        <a:rPr lang="en-US" sz="1100" baseline="0" dirty="0" smtClean="0"/>
                        <a:t>Rep. relationships between whole #’s using </a:t>
                      </a:r>
                      <a:r>
                        <a:rPr lang="en-US" sz="1100" baseline="0" dirty="0" err="1" smtClean="0"/>
                        <a:t>pics</a:t>
                      </a:r>
                      <a:r>
                        <a:rPr lang="en-US" sz="1100" baseline="0" dirty="0" smtClean="0"/>
                        <a:t>, tables, symbols, and graphs</a:t>
                      </a:r>
                    </a:p>
                    <a:p>
                      <a:r>
                        <a:rPr lang="en-US" sz="1100" baseline="0" dirty="0" smtClean="0"/>
                        <a:t>Lot of “not tested” items in 3</a:t>
                      </a:r>
                      <a:r>
                        <a:rPr lang="en-US" sz="1100" baseline="30000" dirty="0" smtClean="0"/>
                        <a:t>rd</a:t>
                      </a:r>
                      <a:r>
                        <a:rPr lang="en-US" sz="1100" baseline="0" dirty="0" smtClean="0"/>
                        <a:t>, 4</a:t>
                      </a:r>
                      <a:r>
                        <a:rPr lang="en-US" sz="1100" baseline="30000" dirty="0" smtClean="0"/>
                        <a:t>th</a:t>
                      </a:r>
                      <a:r>
                        <a:rPr lang="en-US" sz="1100" baseline="0" dirty="0" smtClean="0"/>
                        <a:t> that are then red in 5</a:t>
                      </a:r>
                      <a:r>
                        <a:rPr lang="en-US" sz="1100" baseline="30000" dirty="0" smtClean="0"/>
                        <a:t>th</a:t>
                      </a:r>
                      <a:r>
                        <a:rPr lang="en-US" sz="1100" baseline="0" dirty="0" smtClean="0"/>
                        <a:t>.</a:t>
                      </a:r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Not supported</a:t>
                      </a:r>
                      <a:r>
                        <a:rPr lang="en-US" sz="1100" baseline="0" dirty="0" smtClean="0"/>
                        <a:t> by curriculum. When do we fit it in? How do we get students to read the entire word problem?</a:t>
                      </a:r>
                    </a:p>
                    <a:p>
                      <a:r>
                        <a:rPr lang="en-US" sz="1100" baseline="0" dirty="0" smtClean="0"/>
                        <a:t>Do teachers have math property cards? Are they being used?</a:t>
                      </a:r>
                    </a:p>
                    <a:p>
                      <a:r>
                        <a:rPr lang="en-US" sz="1100" baseline="0" dirty="0" smtClean="0"/>
                        <a:t>Is expanded/standard on pacing guide? How do we communicate the importance to other grades? Is there prior knowledge students need for this skill in other grades?</a:t>
                      </a:r>
                    </a:p>
                    <a:p>
                      <a:r>
                        <a:rPr lang="en-US" sz="1100" baseline="0" dirty="0" smtClean="0"/>
                        <a:t>Does this connect with </a:t>
                      </a:r>
                      <a:r>
                        <a:rPr lang="en-US" sz="1100" baseline="0" dirty="0" err="1" smtClean="0"/>
                        <a:t>inferencing</a:t>
                      </a:r>
                      <a:r>
                        <a:rPr lang="en-US" sz="1100" baseline="0" dirty="0" smtClean="0"/>
                        <a:t>? Strategies??</a:t>
                      </a:r>
                    </a:p>
                    <a:p>
                      <a:r>
                        <a:rPr lang="en-US" sz="1100" dirty="0" smtClean="0"/>
                        <a:t>What does this even look like?</a:t>
                      </a:r>
                    </a:p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How can the info</a:t>
                      </a:r>
                      <a:r>
                        <a:rPr lang="en-US" sz="1100" baseline="0" dirty="0" smtClean="0"/>
                        <a:t> from action plans be shared among grades?</a:t>
                      </a:r>
                      <a:endParaRPr lang="en-US" sz="1100" dirty="0"/>
                    </a:p>
                  </a:txBody>
                  <a:tcPr/>
                </a:tc>
              </a:tr>
              <a:tr h="1370496">
                <a:tc>
                  <a:txBody>
                    <a:bodyPr/>
                    <a:lstStyle/>
                    <a:p>
                      <a:r>
                        <a:rPr lang="en-US" sz="1300" dirty="0" smtClean="0"/>
                        <a:t>5</a:t>
                      </a:r>
                      <a:r>
                        <a:rPr lang="en-US" sz="1300" baseline="30000" dirty="0" smtClean="0"/>
                        <a:t>th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Some are still red but</a:t>
                      </a:r>
                      <a:r>
                        <a:rPr lang="en-US" sz="1100" baseline="0" dirty="0" smtClean="0"/>
                        <a:t> are improving</a:t>
                      </a:r>
                    </a:p>
                    <a:p>
                      <a:r>
                        <a:rPr lang="en-US" sz="1100" baseline="0" dirty="0" smtClean="0"/>
                        <a:t>GCF/LCM low or </a:t>
                      </a:r>
                      <a:r>
                        <a:rPr lang="en-US" sz="1100" baseline="0" dirty="0" err="1" smtClean="0"/>
                        <a:t>yo</a:t>
                      </a:r>
                      <a:r>
                        <a:rPr lang="en-US" sz="1100" baseline="0" dirty="0" smtClean="0"/>
                        <a:t> </a:t>
                      </a:r>
                      <a:r>
                        <a:rPr lang="en-US" sz="1100" baseline="0" dirty="0" err="1" smtClean="0"/>
                        <a:t>yos</a:t>
                      </a:r>
                      <a:endParaRPr lang="en-US" sz="1100" baseline="0" dirty="0" smtClean="0"/>
                    </a:p>
                    <a:p>
                      <a:r>
                        <a:rPr lang="en-US" sz="1100" baseline="0" dirty="0" smtClean="0"/>
                        <a:t>Real world prob. </a:t>
                      </a:r>
                      <a:r>
                        <a:rPr lang="en-US" sz="1100" baseline="0" dirty="0" err="1" smtClean="0"/>
                        <a:t>Solv</a:t>
                      </a:r>
                      <a:r>
                        <a:rPr lang="en-US" sz="1100" baseline="0" dirty="0" smtClean="0"/>
                        <a:t>. w/estimation or exact answers w/various comp. methods went up</a:t>
                      </a:r>
                    </a:p>
                    <a:p>
                      <a:r>
                        <a:rPr lang="en-US" sz="1100" baseline="0" dirty="0" smtClean="0"/>
                        <a:t>1 &amp; 2 step real world is continually dropping at all grades</a:t>
                      </a:r>
                    </a:p>
                    <a:p>
                      <a:r>
                        <a:rPr lang="en-US" sz="1100" baseline="0" dirty="0" smtClean="0"/>
                        <a:t>Anything saying real is low</a:t>
                      </a:r>
                    </a:p>
                    <a:p>
                      <a:r>
                        <a:rPr lang="en-US" sz="1100" baseline="0" dirty="0" smtClean="0"/>
                        <a:t>Using variables went up. Last yr we specifically addressed this</a:t>
                      </a:r>
                    </a:p>
                    <a:p>
                      <a:r>
                        <a:rPr lang="en-US" sz="1100" baseline="0" dirty="0" smtClean="0"/>
                        <a:t>Function tables good. M. of central tend good</a:t>
                      </a:r>
                    </a:p>
                    <a:p>
                      <a:r>
                        <a:rPr lang="en-US" sz="1100" baseline="0" dirty="0" smtClean="0"/>
                        <a:t>Didn’t drop in areas that had been high previously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Could we look at the lang. used in this area in lower</a:t>
                      </a:r>
                      <a:r>
                        <a:rPr lang="en-US" sz="1100" baseline="0" dirty="0" smtClean="0"/>
                        <a:t> grades?</a:t>
                      </a:r>
                    </a:p>
                    <a:p>
                      <a:endParaRPr lang="en-US" sz="1100" baseline="0" dirty="0" smtClean="0"/>
                    </a:p>
                    <a:p>
                      <a:r>
                        <a:rPr lang="en-US" sz="1100" baseline="0" dirty="0" smtClean="0"/>
                        <a:t>How are Real world prob. </a:t>
                      </a:r>
                      <a:r>
                        <a:rPr lang="en-US" sz="1100" baseline="0" dirty="0" err="1" smtClean="0"/>
                        <a:t>Solv</a:t>
                      </a:r>
                      <a:r>
                        <a:rPr lang="en-US" sz="1100" baseline="0" dirty="0" smtClean="0"/>
                        <a:t>. And 1&amp; 2 step real world problems different in one is going up and one is dropping?</a:t>
                      </a:r>
                    </a:p>
                    <a:p>
                      <a:endParaRPr lang="en-US" sz="1100" baseline="0" dirty="0" smtClean="0"/>
                    </a:p>
                    <a:p>
                      <a:r>
                        <a:rPr lang="en-US" sz="1100" dirty="0" smtClean="0"/>
                        <a:t>Are we teaching what’s relevant to students? Is there a </a:t>
                      </a:r>
                      <a:r>
                        <a:rPr lang="en-US" sz="1100" dirty="0" err="1" smtClean="0"/>
                        <a:t>descrepency</a:t>
                      </a:r>
                      <a:r>
                        <a:rPr lang="en-US" sz="1100" dirty="0" smtClean="0"/>
                        <a:t>?</a:t>
                      </a:r>
                    </a:p>
                    <a:p>
                      <a:endParaRPr lang="en-US" sz="1100" dirty="0" smtClean="0"/>
                    </a:p>
                    <a:p>
                      <a:r>
                        <a:rPr lang="en-US" sz="1100" dirty="0" smtClean="0"/>
                        <a:t>Are lower grades teaching 5</a:t>
                      </a:r>
                      <a:r>
                        <a:rPr lang="en-US" sz="1100" baseline="30000" dirty="0" smtClean="0"/>
                        <a:t>th</a:t>
                      </a:r>
                      <a:r>
                        <a:rPr lang="en-US" sz="1100" dirty="0" smtClean="0"/>
                        <a:t> tested</a:t>
                      </a:r>
                      <a:r>
                        <a:rPr lang="en-US" sz="1100" baseline="0" dirty="0" smtClean="0"/>
                        <a:t> indicators that aren’t tested in 3 or 4? If so, how? Vertical teaming</a:t>
                      </a:r>
                      <a:endParaRPr lang="en-US" sz="11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617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Kansas State Math Assessment – Trend Data Analysis 2007-2010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685800"/>
            <a:ext cx="50717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Smart Goal:</a:t>
            </a:r>
          </a:p>
          <a:p>
            <a:r>
              <a:rPr lang="en-US" dirty="0" smtClean="0"/>
              <a:t>We will increase problem solving scores by ___% …..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1524000"/>
            <a:ext cx="670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our </a:t>
            </a:r>
            <a:r>
              <a:rPr lang="en-US" dirty="0" err="1" smtClean="0"/>
              <a:t>AIMSweb</a:t>
            </a:r>
            <a:r>
              <a:rPr lang="en-US" dirty="0" smtClean="0"/>
              <a:t> data and knowledge, what can we do as a school to increase comprehension for all students? Please add ideas below.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1143000" y="990600"/>
            <a:ext cx="6705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Franklin Vision 2010-11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We </a:t>
            </a:r>
            <a:r>
              <a:rPr lang="en-US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will be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a caring, committed, cohesive and open-minded staff who works toward a common goal.  Our </a:t>
            </a: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students will take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pride in personal and academic successes to acquire 21</a:t>
            </a:r>
            <a:r>
              <a:rPr kumimoji="0" lang="en-US" sz="28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st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century skills while developing a love for learning.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867400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*Created August, 2010 by whole staff; lead by the Principal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914400"/>
            <a:ext cx="3035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Beliefs: Our Ten Commitments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9436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*Created Sept. 7, 2010 by whole staff, lead by Leadership Team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1828800"/>
            <a:ext cx="1508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Rating activity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38200" y="304800"/>
            <a:ext cx="7772400" cy="6401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6176" rIns="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Times New Roman" pitchFamily="18" charset="0"/>
              </a:rPr>
              <a:t>KS Reading Assessment History by Subgroup - Franklin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Yes* = Met criteria via Confidence Interval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Yes6 or Yes7 = Met criteria via Safe Harbor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Franklin did not attain AYP this year.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Franklin did not meet the AYP reading criteria for 2010 and is On Improvement for reading for 2011.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57.1% of all students scored proficient in reading in 2010.  This is a decrease of -8.0% when the 2010 results are compared to 2009.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One subgroup (White) showed gains in reading in 2010.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One out of five subgroups met the AYP reading criteria in 2010.  In 2009, one out of four subgroups met the criteria.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highest-scoring subgroup in 2010 was White (66.2% proficient).  The lowest-scoring subgroup was ELL (32.4% proficient).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66800" y="838200"/>
          <a:ext cx="6705600" cy="2819401"/>
        </p:xfrm>
        <a:graphic>
          <a:graphicData uri="http://schemas.openxmlformats.org/drawingml/2006/table">
            <a:tbl>
              <a:tblPr/>
              <a:tblGrid>
                <a:gridCol w="1017142"/>
                <a:gridCol w="498988"/>
                <a:gridCol w="498988"/>
                <a:gridCol w="498326"/>
                <a:gridCol w="498326"/>
                <a:gridCol w="761370"/>
                <a:gridCol w="761370"/>
                <a:gridCol w="434218"/>
                <a:gridCol w="434218"/>
                <a:gridCol w="434218"/>
                <a:gridCol w="434218"/>
                <a:gridCol w="434218"/>
              </a:tblGrid>
              <a:tr h="18490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Group</a:t>
                      </a:r>
                      <a:endParaRPr lang="en-US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% Scoring Proficient in Reading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Met Annual Reading Target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98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06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07</a:t>
                      </a:r>
                      <a:endParaRPr lang="en-US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08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09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Change 09 to 10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06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07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08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09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849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All Students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58.5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60.9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70.9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65.1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57.1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-8.0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Afr. Amer.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53.3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Amer. Indian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100.0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Asian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ELL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51.2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32.4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9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Lunch Support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56.4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60.5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71.3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64.2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53.7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-10.5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9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Hispanic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54.3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58.5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76.2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61.5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44.4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-17.1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Multi-Racial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73.6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SPED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57.6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15.6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0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White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57.7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62.5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64.0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63.3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66.2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+2.9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Yes6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Yes6</a:t>
                      </a:r>
                      <a:endParaRPr lang="en-US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Predictions from These 4 questions: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28600"/>
            <a:ext cx="530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Franklin - Perceptions Data from School Culture Survey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47637" y="942975"/>
          <a:ext cx="8848725" cy="4972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28600"/>
            <a:ext cx="530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Franklin - Perceptions Data from School Culture Survey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0" y="914400"/>
          <a:ext cx="8496300" cy="4943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28600"/>
            <a:ext cx="530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Franklin - Perceptions Data from School Culture Survey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0" y="0"/>
          <a:ext cx="9134475" cy="5953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228600"/>
            <a:ext cx="530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Franklin - Perceptions Data from School Culture Survey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247650" y="0"/>
          <a:ext cx="8896350" cy="5362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09600" y="499670"/>
            <a:ext cx="3882858" cy="677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76176" rIns="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Times New Roman" pitchFamily="18" charset="0"/>
              </a:rPr>
              <a:t>KS Mathematics Assessment - Franklin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Chart 2"/>
          <p:cNvGraphicFramePr/>
          <p:nvPr/>
        </p:nvGraphicFramePr>
        <p:xfrm>
          <a:off x="914400" y="1143000"/>
          <a:ext cx="7239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533400" y="241757"/>
            <a:ext cx="8077200" cy="6186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6176" rIns="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Times New Roman" pitchFamily="18" charset="0"/>
              </a:rPr>
              <a:t>KS Math Assessment History by Subgroup - Franklin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Yes* = Met criteria via Confidence Interval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Yes6 or Yes7 = Met criteria via Safe Harbor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Franklin did not attain AYP this year.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Franklin did not meet the AYP math criteria for 2010 and is not On Improvement for math for 2011.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63.4% of students scored proficient in math in 2010.  This is a decrease of -8.4% when the 2010 results are compared to 2009.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 groups showed gains in math in 2010.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Zero out of five subgroups met the AYP math criteria in 2010.  In 2009, four out of four subgroups met the criteria.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highest-scoring subgroup in 2010 was White (64.3% proficient).  The lowest-scoring subgroup was ELL (51.4% proficient).  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685800" y="762000"/>
          <a:ext cx="6934200" cy="2971799"/>
        </p:xfrm>
        <a:graphic>
          <a:graphicData uri="http://schemas.openxmlformats.org/drawingml/2006/table">
            <a:tbl>
              <a:tblPr/>
              <a:tblGrid>
                <a:gridCol w="1051817"/>
                <a:gridCol w="515999"/>
                <a:gridCol w="515999"/>
                <a:gridCol w="515315"/>
                <a:gridCol w="515315"/>
                <a:gridCol w="787325"/>
                <a:gridCol w="787325"/>
                <a:gridCol w="449021"/>
                <a:gridCol w="449021"/>
                <a:gridCol w="449021"/>
                <a:gridCol w="449021"/>
                <a:gridCol w="449021"/>
              </a:tblGrid>
              <a:tr h="207335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Group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% Scoring Proficient in Math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Met Annual Math Target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46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06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07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08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09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Change 09 to 10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06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07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08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09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073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All Students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46.4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74.3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77.6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71.8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63.4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-8.4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Afr. Amer.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46.6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Amer. Indian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100.0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Asian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ELL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39.4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51.4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Lunch Support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44.8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71.5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76.4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72.0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60.9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-11.1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Hispanic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41.3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68.2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78.1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71.8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61.1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-10.7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Multi-Racial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44.4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40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SPED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16.0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43.7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latin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3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White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51.1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76.0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82.0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70.2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64.3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-5.9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Yes*</a:t>
                      </a:r>
                      <a:endParaRPr lang="en-US" sz="11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No</a:t>
                      </a:r>
                      <a:endParaRPr lang="en-US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610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Kansas State Reading and Math Assessment Data</a:t>
            </a:r>
          </a:p>
          <a:p>
            <a:endParaRPr lang="en-US" b="1" dirty="0" smtClean="0"/>
          </a:p>
          <a:p>
            <a:r>
              <a:rPr lang="en-US" b="1" dirty="0" smtClean="0"/>
              <a:t>For this data set, please discuss the following questions: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At what proficiency levels are our students performing?</a:t>
            </a:r>
          </a:p>
          <a:p>
            <a:pPr marL="342900" indent="-342900">
              <a:buAutoNum type="arabicPeriod"/>
            </a:pPr>
            <a:r>
              <a:rPr lang="en-US" dirty="0" smtClean="0"/>
              <a:t>Are their disparities among subgroups?</a:t>
            </a:r>
          </a:p>
          <a:p>
            <a:pPr marL="342900" indent="-342900">
              <a:buAutoNum type="arabicPeriod"/>
            </a:pPr>
            <a:r>
              <a:rPr lang="en-US" dirty="0" smtClean="0"/>
              <a:t>Are subgroups making progress?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area and with which group of students do we need to improve?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/>
            <a:r>
              <a:rPr lang="en-US" dirty="0" smtClean="0"/>
              <a:t>Please write a narrative below summarizing your findings: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61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AIMSweb</a:t>
            </a:r>
            <a:r>
              <a:rPr lang="en-US" b="1" dirty="0" smtClean="0"/>
              <a:t> Quadrant Data</a:t>
            </a:r>
          </a:p>
          <a:p>
            <a:endParaRPr lang="en-US" b="1" dirty="0" smtClean="0"/>
          </a:p>
          <a:p>
            <a:r>
              <a:rPr lang="en-US" b="1" dirty="0" smtClean="0"/>
              <a:t>For this data set, please discuss the following questions: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As a school, what does our </a:t>
            </a:r>
            <a:r>
              <a:rPr lang="en-US" dirty="0" err="1" smtClean="0"/>
              <a:t>AIMSweb</a:t>
            </a:r>
            <a:r>
              <a:rPr lang="en-US" dirty="0" smtClean="0"/>
              <a:t> data look like?</a:t>
            </a:r>
          </a:p>
          <a:p>
            <a:pPr marL="342900" indent="-342900">
              <a:buAutoNum type="arabicPeriod"/>
            </a:pPr>
            <a:r>
              <a:rPr lang="en-US" dirty="0" smtClean="0"/>
              <a:t>Which quadrant are students falling in the most?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type of triangle do we have? All, Some Few; or Few, Some, All?</a:t>
            </a:r>
          </a:p>
          <a:p>
            <a:pPr marL="342900" indent="-342900">
              <a:buAutoNum type="arabicPeriod"/>
            </a:pPr>
            <a:endParaRPr lang="en-US" dirty="0" smtClean="0"/>
          </a:p>
          <a:p>
            <a:pPr marL="342900" indent="-342900"/>
            <a:r>
              <a:rPr lang="en-US" dirty="0" smtClean="0"/>
              <a:t>Please write a narrative below summarizing your findings: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610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Student Learning:</a:t>
            </a:r>
          </a:p>
          <a:p>
            <a:pPr algn="ctr"/>
            <a:r>
              <a:rPr lang="en-US" b="1" dirty="0" smtClean="0"/>
              <a:t>Kansas State Reading and Math Assessment Data</a:t>
            </a:r>
          </a:p>
          <a:p>
            <a:pPr algn="ctr"/>
            <a:r>
              <a:rPr lang="en-US" b="1" dirty="0" err="1" smtClean="0"/>
              <a:t>AIMSweb</a:t>
            </a:r>
            <a:r>
              <a:rPr lang="en-US" b="1" dirty="0" smtClean="0"/>
              <a:t> data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b="1" dirty="0" smtClean="0"/>
              <a:t>Key findings:</a:t>
            </a:r>
            <a:r>
              <a:rPr lang="en-US" dirty="0" smtClean="0"/>
              <a:t> </a:t>
            </a:r>
          </a:p>
          <a:p>
            <a:pPr marL="342900" indent="-342900"/>
            <a:r>
              <a:rPr lang="en-US" dirty="0" smtClean="0"/>
              <a:t>ESOL population is scoring low in math and reading</a:t>
            </a:r>
          </a:p>
          <a:p>
            <a:pPr marL="342900" indent="-342900"/>
            <a:r>
              <a:rPr lang="en-US" dirty="0" smtClean="0"/>
              <a:t>There is not that much of a disparity – all students seem to be low in math.</a:t>
            </a:r>
          </a:p>
          <a:p>
            <a:pPr marL="342900" indent="-342900"/>
            <a:r>
              <a:rPr lang="en-US" dirty="0" smtClean="0"/>
              <a:t>There is a disparity between ELL and white students in reading.  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err="1" smtClean="0"/>
              <a:t>AIMSweb</a:t>
            </a:r>
            <a:r>
              <a:rPr lang="en-US" dirty="0" smtClean="0"/>
              <a:t> – upside down triangles. Many student needing support in quadrant 3.</a:t>
            </a:r>
          </a:p>
          <a:p>
            <a:pPr marL="342900" indent="-342900"/>
            <a:r>
              <a:rPr lang="en-US" dirty="0" smtClean="0"/>
              <a:t> (Core issues, diagnostics needed…) 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5029200"/>
          <a:ext cx="6096000" cy="1424777"/>
        </p:xfrm>
        <a:graphic>
          <a:graphicData uri="http://schemas.openxmlformats.org/drawingml/2006/table">
            <a:tbl>
              <a:tblPr/>
              <a:tblGrid>
                <a:gridCol w="2994526"/>
                <a:gridCol w="3101474"/>
              </a:tblGrid>
              <a:tr h="14247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1300" b="1" u="sng" baseline="30000" dirty="0"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1.4.2  Text Features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1.4.7  Compare and Contrast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1.4.8  Cause and Effect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2.1.3  Plot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1.4.11  Author’s Purpose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1.4.9  Retelling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371600" y="2590800"/>
          <a:ext cx="6096000" cy="2146554"/>
        </p:xfrm>
        <a:graphic>
          <a:graphicData uri="http://schemas.openxmlformats.org/drawingml/2006/table">
            <a:tbl>
              <a:tblPr/>
              <a:tblGrid>
                <a:gridCol w="2994526"/>
                <a:gridCol w="3101474"/>
              </a:tblGrid>
              <a:tr h="2123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en-US" sz="1300" b="1" u="sng" baseline="30000" dirty="0">
                          <a:latin typeface="Calibri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1.3.1  Context Clues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1.4.2  Text Features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1.4.7  Compare and Contrast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1.4.8  Cause and Effect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1.4.11  Author’s Purpose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2.1.1  Character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1.4.9  Retelling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1.4.14  Fact and Opinion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2.1.3  Plot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371600" y="1066800"/>
          <a:ext cx="6096000" cy="1250690"/>
        </p:xfrm>
        <a:graphic>
          <a:graphicData uri="http://schemas.openxmlformats.org/drawingml/2006/table">
            <a:tbl>
              <a:tblPr/>
              <a:tblGrid>
                <a:gridCol w="3026611"/>
                <a:gridCol w="3069389"/>
              </a:tblGrid>
              <a:tr h="12506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en-US" sz="1300" b="1" u="sng" baseline="30000">
                          <a:latin typeface="Calibri"/>
                          <a:ea typeface="Calibri"/>
                          <a:cs typeface="Times New Roman"/>
                        </a:rPr>
                        <a:t>rd</a:t>
                      </a:r>
                      <a:r>
                        <a:rPr lang="en-US" sz="1300" b="1" u="sng">
                          <a:latin typeface="Calibri"/>
                          <a:ea typeface="Calibri"/>
                          <a:cs typeface="Times New Roman"/>
                        </a:rPr>
                        <a:t> Grade Strengths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2.1.1 Characters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b="1" u="sng" dirty="0">
                          <a:latin typeface="Calibri"/>
                          <a:ea typeface="Calibri"/>
                          <a:cs typeface="Times New Roman"/>
                        </a:rPr>
                        <a:t>Areas of Improvement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1.4.10 Retell main idea, event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1.4.8 Compare and Contrast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1.3.2 Context Clues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168" marR="641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-152400" y="381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Franklin Reading State Indicators 09-10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Strengths &amp; Areas of Improvement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3101</TotalTime>
  <Words>3827</Words>
  <Application>Microsoft Office PowerPoint</Application>
  <PresentationFormat>On-screen Show (4:3)</PresentationFormat>
  <Paragraphs>743</Paragraphs>
  <Slides>34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Company>Wichita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lbrady</dc:creator>
  <cp:lastModifiedBy>Wayne jennings</cp:lastModifiedBy>
  <cp:revision>106</cp:revision>
  <dcterms:created xsi:type="dcterms:W3CDTF">2010-09-10T20:50:30Z</dcterms:created>
  <dcterms:modified xsi:type="dcterms:W3CDTF">2011-03-18T21:37:05Z</dcterms:modified>
</cp:coreProperties>
</file>